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261" r:id="rId3"/>
    <p:sldId id="292" r:id="rId4"/>
    <p:sldId id="295" r:id="rId5"/>
    <p:sldId id="296" r:id="rId6"/>
    <p:sldId id="297" r:id="rId7"/>
    <p:sldId id="298" r:id="rId8"/>
    <p:sldId id="283" r:id="rId9"/>
    <p:sldId id="299" r:id="rId10"/>
    <p:sldId id="293" r:id="rId11"/>
    <p:sldId id="282" r:id="rId12"/>
    <p:sldId id="268" r:id="rId13"/>
    <p:sldId id="269" r:id="rId14"/>
    <p:sldId id="270" r:id="rId15"/>
    <p:sldId id="271" r:id="rId16"/>
    <p:sldId id="303" r:id="rId17"/>
    <p:sldId id="284" r:id="rId18"/>
    <p:sldId id="300" r:id="rId19"/>
    <p:sldId id="272" r:id="rId20"/>
    <p:sldId id="273" r:id="rId21"/>
    <p:sldId id="291" r:id="rId22"/>
    <p:sldId id="305" r:id="rId23"/>
    <p:sldId id="274" r:id="rId24"/>
    <p:sldId id="304" r:id="rId25"/>
    <p:sldId id="306" r:id="rId26"/>
    <p:sldId id="322" r:id="rId27"/>
    <p:sldId id="285" r:id="rId28"/>
    <p:sldId id="319" r:id="rId29"/>
    <p:sldId id="339" r:id="rId30"/>
    <p:sldId id="338" r:id="rId31"/>
    <p:sldId id="341" r:id="rId32"/>
    <p:sldId id="320" r:id="rId33"/>
    <p:sldId id="348" r:id="rId34"/>
    <p:sldId id="349" r:id="rId35"/>
    <p:sldId id="340" r:id="rId36"/>
    <p:sldId id="343" r:id="rId37"/>
    <p:sldId id="344" r:id="rId38"/>
    <p:sldId id="323" r:id="rId39"/>
    <p:sldId id="342" r:id="rId40"/>
    <p:sldId id="326" r:id="rId41"/>
    <p:sldId id="329" r:id="rId42"/>
    <p:sldId id="334" r:id="rId43"/>
    <p:sldId id="345" r:id="rId44"/>
    <p:sldId id="286" r:id="rId45"/>
    <p:sldId id="287" r:id="rId46"/>
    <p:sldId id="346" r:id="rId47"/>
    <p:sldId id="324" r:id="rId48"/>
    <p:sldId id="332" r:id="rId49"/>
    <p:sldId id="288" r:id="rId50"/>
    <p:sldId id="280" r:id="rId51"/>
    <p:sldId id="301" r:id="rId52"/>
    <p:sldId id="330" r:id="rId53"/>
    <p:sldId id="335" r:id="rId54"/>
    <p:sldId id="347" r:id="rId55"/>
    <p:sldId id="308" r:id="rId56"/>
    <p:sldId id="289" r:id="rId57"/>
    <p:sldId id="290" r:id="rId58"/>
    <p:sldId id="351" r:id="rId59"/>
    <p:sldId id="353" r:id="rId60"/>
    <p:sldId id="350" r:id="rId61"/>
    <p:sldId id="352" r:id="rId62"/>
    <p:sldId id="354" r:id="rId63"/>
    <p:sldId id="355" r:id="rId64"/>
    <p:sldId id="357" r:id="rId65"/>
    <p:sldId id="356" r:id="rId66"/>
    <p:sldId id="358" r:id="rId67"/>
    <p:sldId id="359" r:id="rId68"/>
    <p:sldId id="360" r:id="rId69"/>
    <p:sldId id="361" r:id="rId70"/>
    <p:sldId id="362" r:id="rId71"/>
    <p:sldId id="363" r:id="rId72"/>
    <p:sldId id="364" r:id="rId73"/>
    <p:sldId id="374" r:id="rId74"/>
    <p:sldId id="375" r:id="rId75"/>
    <p:sldId id="376" r:id="rId76"/>
    <p:sldId id="365" r:id="rId77"/>
    <p:sldId id="366" r:id="rId78"/>
    <p:sldId id="367" r:id="rId79"/>
    <p:sldId id="368" r:id="rId80"/>
    <p:sldId id="369" r:id="rId81"/>
    <p:sldId id="370" r:id="rId82"/>
    <p:sldId id="371" r:id="rId83"/>
    <p:sldId id="372" r:id="rId84"/>
    <p:sldId id="382" r:id="rId85"/>
    <p:sldId id="383" r:id="rId86"/>
    <p:sldId id="384" r:id="rId87"/>
    <p:sldId id="385" r:id="rId88"/>
    <p:sldId id="386" r:id="rId89"/>
    <p:sldId id="387" r:id="rId90"/>
    <p:sldId id="388" r:id="rId91"/>
    <p:sldId id="389" r:id="rId92"/>
    <p:sldId id="402" r:id="rId93"/>
    <p:sldId id="403" r:id="rId94"/>
    <p:sldId id="390" r:id="rId95"/>
    <p:sldId id="391" r:id="rId96"/>
    <p:sldId id="392" r:id="rId97"/>
    <p:sldId id="393" r:id="rId98"/>
    <p:sldId id="394" r:id="rId99"/>
    <p:sldId id="395" r:id="rId100"/>
    <p:sldId id="396" r:id="rId101"/>
    <p:sldId id="397" r:id="rId102"/>
    <p:sldId id="398" r:id="rId103"/>
    <p:sldId id="399" r:id="rId104"/>
    <p:sldId id="400" r:id="rId105"/>
    <p:sldId id="411" r:id="rId106"/>
    <p:sldId id="401" r:id="rId107"/>
    <p:sldId id="404" r:id="rId108"/>
    <p:sldId id="406" r:id="rId109"/>
    <p:sldId id="405" r:id="rId110"/>
    <p:sldId id="407" r:id="rId111"/>
    <p:sldId id="408" r:id="rId112"/>
    <p:sldId id="409" r:id="rId113"/>
    <p:sldId id="410" r:id="rId114"/>
    <p:sldId id="378" r:id="rId115"/>
    <p:sldId id="373" r:id="rId116"/>
    <p:sldId id="379" r:id="rId117"/>
    <p:sldId id="380" r:id="rId118"/>
    <p:sldId id="381" r:id="rId119"/>
    <p:sldId id="264" r:id="rId120"/>
    <p:sldId id="377" r:id="rId121"/>
    <p:sldId id="265" r:id="rId122"/>
    <p:sldId id="266" r:id="rId123"/>
    <p:sldId id="257" r:id="rId124"/>
    <p:sldId id="258" r:id="rId125"/>
    <p:sldId id="259" r:id="rId126"/>
    <p:sldId id="260" r:id="rId127"/>
    <p:sldId id="294" r:id="rId128"/>
    <p:sldId id="302" r:id="rId129"/>
    <p:sldId id="309" r:id="rId130"/>
    <p:sldId id="313" r:id="rId131"/>
    <p:sldId id="314" r:id="rId132"/>
    <p:sldId id="315" r:id="rId133"/>
    <p:sldId id="316" r:id="rId134"/>
    <p:sldId id="312"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varScale="1">
        <p:scale>
          <a:sx n="80" d="100"/>
          <a:sy n="80" d="100"/>
        </p:scale>
        <p:origin x="-1680" y="-78"/>
      </p:cViewPr>
      <p:guideLst>
        <p:guide orient="horz" pos="2160"/>
        <p:guide pos="2880"/>
      </p:guideLst>
    </p:cSldViewPr>
  </p:slideViewPr>
  <p:outlineViewPr>
    <p:cViewPr>
      <p:scale>
        <a:sx n="33" d="100"/>
        <a:sy n="33" d="100"/>
      </p:scale>
      <p:origin x="0" y="8208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337EE0-B558-41BE-9284-CBB438584E7A}" type="datetimeFigureOut">
              <a:rPr lang="en-US" smtClean="0"/>
              <a:pPr/>
              <a:t>5/23/2022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21B1DA-B0B3-475E-B366-7797354128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21B1DA-B0B3-475E-B366-7797354128AC}"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21B1DA-B0B3-475E-B366-7797354128AC}" type="slidenum">
              <a:rPr lang="en-US" smtClean="0"/>
              <a:pPr/>
              <a:t>49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21B1DA-B0B3-475E-B366-7797354128AC}" type="slidenum">
              <a:rPr lang="en-US" smtClean="0"/>
              <a:pPr/>
              <a:t>104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3B3235-8970-41ED-B782-A2BD0028BA3B}"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B3235-8970-41ED-B782-A2BD0028BA3B}"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B3235-8970-41ED-B782-A2BD0028BA3B}"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3B3235-8970-41ED-B782-A2BD0028BA3B}"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3B3235-8970-41ED-B782-A2BD0028BA3B}" type="datetimeFigureOut">
              <a:rPr lang="en-US" smtClean="0"/>
              <a:pPr/>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3B3235-8970-41ED-B782-A2BD0028BA3B}"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3B3235-8970-41ED-B782-A2BD0028BA3B}" type="datetimeFigureOut">
              <a:rPr lang="en-US" smtClean="0"/>
              <a:pPr/>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3B3235-8970-41ED-B782-A2BD0028BA3B}" type="datetimeFigureOut">
              <a:rPr lang="en-US" smtClean="0"/>
              <a:pPr/>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B3235-8970-41ED-B782-A2BD0028BA3B}" type="datetimeFigureOut">
              <a:rPr lang="en-US" smtClean="0"/>
              <a:pPr/>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B3235-8970-41ED-B782-A2BD0028BA3B}"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B3235-8970-41ED-B782-A2BD0028BA3B}" type="datetimeFigureOut">
              <a:rPr lang="en-US" smtClean="0"/>
              <a:pPr/>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36871-2EF9-4129-93E1-09280070DF1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B3235-8970-41ED-B782-A2BD0028BA3B}" type="datetimeFigureOut">
              <a:rPr lang="en-US" smtClean="0"/>
              <a:pPr/>
              <a:t>5/23/2022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36871-2EF9-4129-93E1-09280070DF1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geeksforgeeks.org/mathematics-mean-variance-and-standard-deviatio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youtube.com/watch?v=O5xeyoRL95U"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Steps%20to%20Download%20and%20Install%20Python%203.docx"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jxihC6ucRQQ" TargetMode="External"/><Relationship Id="rId2" Type="http://schemas.openxmlformats.org/officeDocument/2006/relationships/hyperlink" Target="https://www.youtube.com/watch?v=f_uwKZIAeM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xtOg44r6ds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techtarget.com/searchdatamanagement/feature/Organization-and-automation-ease-data-preparation-proces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techtarget.com/searchenterpriseai/feature/Using-small-data-sets-for-machine-learning-models-sees-growth"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p>
        </p:txBody>
      </p:sp>
      <p:sp>
        <p:nvSpPr>
          <p:cNvPr id="3" name="Subtitle 2"/>
          <p:cNvSpPr>
            <a:spLocks noGrp="1"/>
          </p:cNvSpPr>
          <p:nvPr>
            <p:ph type="subTitle" idx="1"/>
          </p:nvPr>
        </p:nvSpPr>
        <p:spPr/>
        <p:txBody>
          <a:bodyPr>
            <a:normAutofit fontScale="55000" lnSpcReduction="20000"/>
          </a:bodyPr>
          <a:lstStyle/>
          <a:p>
            <a:r>
              <a:rPr lang="en-US" dirty="0"/>
              <a:t>Unit I</a:t>
            </a:r>
          </a:p>
          <a:p>
            <a:r>
              <a:rPr lang="en-US" dirty="0"/>
              <a:t>Prepare by</a:t>
            </a:r>
          </a:p>
          <a:p>
            <a:r>
              <a:rPr lang="en-US" dirty="0" err="1"/>
              <a:t>S.Hemalatha</a:t>
            </a:r>
            <a:endParaRPr lang="en-US" dirty="0"/>
          </a:p>
          <a:p>
            <a:r>
              <a:rPr lang="en-US" dirty="0"/>
              <a:t>Assistant Professor(</a:t>
            </a:r>
            <a:r>
              <a:rPr lang="en-US" dirty="0" err="1"/>
              <a:t>Sr.G</a:t>
            </a:r>
            <a:r>
              <a:rPr lang="en-US"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now?</a:t>
            </a:r>
          </a:p>
        </p:txBody>
      </p:sp>
      <p:sp>
        <p:nvSpPr>
          <p:cNvPr id="3" name="Content Placeholder 2"/>
          <p:cNvSpPr>
            <a:spLocks noGrp="1"/>
          </p:cNvSpPr>
          <p:nvPr>
            <p:ph idx="1"/>
          </p:nvPr>
        </p:nvSpPr>
        <p:spPr/>
        <p:txBody>
          <a:bodyPr>
            <a:normAutofit lnSpcReduction="10000"/>
          </a:bodyPr>
          <a:lstStyle/>
          <a:p>
            <a:r>
              <a:rPr lang="en-US" dirty="0"/>
              <a:t>Flood of available data (</a:t>
            </a:r>
            <a:r>
              <a:rPr lang="en-US" dirty="0" err="1"/>
              <a:t>bez</a:t>
            </a:r>
            <a:r>
              <a:rPr lang="en-US" dirty="0"/>
              <a:t> of advent of internet)</a:t>
            </a:r>
          </a:p>
          <a:p>
            <a:r>
              <a:rPr lang="en-US" dirty="0"/>
              <a:t>Increasing computational power.</a:t>
            </a:r>
          </a:p>
          <a:p>
            <a:r>
              <a:rPr lang="en-US" dirty="0"/>
              <a:t>Increasing support from industries.</a:t>
            </a:r>
          </a:p>
          <a:p>
            <a:r>
              <a:rPr lang="en-US" dirty="0"/>
              <a:t>Growing progress in available </a:t>
            </a:r>
            <a:r>
              <a:rPr lang="en-US" dirty="0" err="1"/>
              <a:t>alg</a:t>
            </a:r>
            <a:r>
              <a:rPr lang="en-US" dirty="0"/>
              <a:t> and theory developed by researchers.</a:t>
            </a:r>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15962"/>
          </a:xfrm>
        </p:spPr>
        <p:txBody>
          <a:bodyPr>
            <a:normAutofit fontScale="90000"/>
          </a:bodyPr>
          <a:lstStyle/>
          <a:p>
            <a:r>
              <a:rPr lang="en-US" dirty="0" smtClean="0"/>
              <a:t>Exploring relationship between variable</a:t>
            </a:r>
            <a:endParaRPr lang="en-US" dirty="0"/>
          </a:p>
        </p:txBody>
      </p:sp>
      <p:sp>
        <p:nvSpPr>
          <p:cNvPr id="3" name="Content Placeholder 2"/>
          <p:cNvSpPr>
            <a:spLocks noGrp="1"/>
          </p:cNvSpPr>
          <p:nvPr>
            <p:ph idx="1"/>
          </p:nvPr>
        </p:nvSpPr>
        <p:spPr>
          <a:xfrm>
            <a:off x="457200" y="990600"/>
            <a:ext cx="8458200" cy="5791200"/>
          </a:xfrm>
        </p:spPr>
        <p:txBody>
          <a:bodyPr>
            <a:normAutofit/>
          </a:bodyPr>
          <a:lstStyle/>
          <a:p>
            <a:r>
              <a:rPr lang="en-US" sz="1600" dirty="0" smtClean="0"/>
              <a:t>One more </a:t>
            </a:r>
            <a:r>
              <a:rPr lang="en-US" sz="1600" b="1" dirty="0" smtClean="0"/>
              <a:t>important angle of data exploration </a:t>
            </a:r>
            <a:r>
              <a:rPr lang="en-US" sz="1600" dirty="0" smtClean="0"/>
              <a:t>is to explore </a:t>
            </a:r>
            <a:r>
              <a:rPr lang="en-US" sz="1600" b="1" dirty="0" smtClean="0"/>
              <a:t>relationship between attributes</a:t>
            </a:r>
            <a:r>
              <a:rPr lang="en-US" sz="1600" dirty="0" smtClean="0"/>
              <a:t>. </a:t>
            </a:r>
            <a:endParaRPr lang="en-US" sz="1600" dirty="0" smtClean="0"/>
          </a:p>
          <a:p>
            <a:r>
              <a:rPr lang="en-US" sz="1600" dirty="0" smtClean="0"/>
              <a:t>There </a:t>
            </a:r>
            <a:r>
              <a:rPr lang="en-US" sz="1600" dirty="0" smtClean="0"/>
              <a:t>are multiple plots to enable us explore the relationship between variables</a:t>
            </a:r>
            <a:r>
              <a:rPr lang="en-US" sz="1600" dirty="0" smtClean="0"/>
              <a:t>.</a:t>
            </a:r>
          </a:p>
          <a:p>
            <a:r>
              <a:rPr lang="en-US" sz="1600" dirty="0" smtClean="0"/>
              <a:t> </a:t>
            </a:r>
            <a:r>
              <a:rPr lang="en-US" sz="1600" dirty="0" smtClean="0"/>
              <a:t>The basic and most commonly used plot is </a:t>
            </a:r>
            <a:r>
              <a:rPr lang="en-US" sz="1600" b="1" dirty="0" smtClean="0"/>
              <a:t>scatter plot</a:t>
            </a:r>
            <a:r>
              <a:rPr lang="en-US" sz="1600" b="1" dirty="0" smtClean="0"/>
              <a:t>.</a:t>
            </a:r>
          </a:p>
          <a:p>
            <a:r>
              <a:rPr lang="en-US" sz="1600" dirty="0" smtClean="0"/>
              <a:t>A scatter plot helps in </a:t>
            </a:r>
            <a:r>
              <a:rPr lang="en-US" sz="1600" b="1" dirty="0" smtClean="0"/>
              <a:t>visualizing </a:t>
            </a:r>
            <a:r>
              <a:rPr lang="en-US" sz="1600" b="1" dirty="0" err="1" smtClean="0"/>
              <a:t>bivariate</a:t>
            </a:r>
            <a:r>
              <a:rPr lang="en-US" sz="1600" b="1" dirty="0" smtClean="0"/>
              <a:t> relationships</a:t>
            </a:r>
            <a:r>
              <a:rPr lang="en-US" sz="1600" dirty="0" smtClean="0"/>
              <a:t>, i.e. relationship between two variables. </a:t>
            </a:r>
            <a:endParaRPr lang="en-US" sz="1600" dirty="0" smtClean="0"/>
          </a:p>
          <a:p>
            <a:r>
              <a:rPr lang="en-US" sz="1600" dirty="0" smtClean="0"/>
              <a:t>It </a:t>
            </a:r>
            <a:r>
              <a:rPr lang="en-US" sz="1600" dirty="0" smtClean="0"/>
              <a:t>is a </a:t>
            </a:r>
            <a:r>
              <a:rPr lang="en-US" sz="1600" b="1" dirty="0" smtClean="0"/>
              <a:t>two-dimensional plot </a:t>
            </a:r>
            <a:r>
              <a:rPr lang="en-US" sz="1600" dirty="0" smtClean="0"/>
              <a:t>in which points or dots are drawn on coordinates provided by values of the attributes. </a:t>
            </a:r>
            <a:endParaRPr lang="en-US" sz="1600" dirty="0" smtClean="0"/>
          </a:p>
          <a:p>
            <a:r>
              <a:rPr lang="en-US" sz="1600" dirty="0" smtClean="0"/>
              <a:t>For </a:t>
            </a:r>
            <a:r>
              <a:rPr lang="en-US" sz="1600" dirty="0" smtClean="0"/>
              <a:t>example, in a data set there are two attributes – attr_1 and attr_2. </a:t>
            </a:r>
            <a:endParaRPr lang="en-US" sz="1600" dirty="0" smtClean="0"/>
          </a:p>
          <a:p>
            <a:r>
              <a:rPr lang="en-US" sz="1600" dirty="0" smtClean="0"/>
              <a:t>To </a:t>
            </a:r>
            <a:r>
              <a:rPr lang="en-US" sz="1600" dirty="0" smtClean="0"/>
              <a:t>understand the relationship between two attributes, i.e. </a:t>
            </a:r>
            <a:r>
              <a:rPr lang="en-US" sz="1600" b="1" dirty="0" smtClean="0"/>
              <a:t>with a change in value of one attribute</a:t>
            </a:r>
            <a:r>
              <a:rPr lang="en-US" sz="1600" dirty="0" smtClean="0"/>
              <a:t>, say attr_1, how does </a:t>
            </a:r>
            <a:r>
              <a:rPr lang="en-US" sz="1600" b="1" dirty="0" smtClean="0"/>
              <a:t>the value of the other attribute, say attr_2, changes. </a:t>
            </a:r>
            <a:r>
              <a:rPr lang="en-US" sz="1600" dirty="0" smtClean="0"/>
              <a:t> draw </a:t>
            </a:r>
            <a:r>
              <a:rPr lang="en-US" sz="1600" dirty="0" smtClean="0"/>
              <a:t>a scatter plot, with attr_1 mapped to x-axis and attr_2 mapped in y-axis. </a:t>
            </a:r>
            <a:endParaRPr lang="en-US" sz="1600" dirty="0" smtClean="0"/>
          </a:p>
          <a:p>
            <a:r>
              <a:rPr lang="en-US" sz="1600" dirty="0" smtClean="0"/>
              <a:t>As </a:t>
            </a:r>
            <a:r>
              <a:rPr lang="en-US" sz="1600" dirty="0" smtClean="0"/>
              <a:t>in a </a:t>
            </a:r>
            <a:r>
              <a:rPr lang="en-US" sz="1600" dirty="0" err="1" smtClean="0"/>
              <a:t>twodimensional</a:t>
            </a:r>
            <a:r>
              <a:rPr lang="en-US" sz="1600" dirty="0" smtClean="0"/>
              <a:t> plot, attr_1 is said to be the </a:t>
            </a:r>
            <a:r>
              <a:rPr lang="en-US" sz="1600" b="1" dirty="0" smtClean="0"/>
              <a:t>independent variable </a:t>
            </a:r>
            <a:r>
              <a:rPr lang="en-US" sz="1600" dirty="0" smtClean="0"/>
              <a:t>and attr_2 as the </a:t>
            </a:r>
            <a:r>
              <a:rPr lang="en-US" sz="1600" b="1" dirty="0" smtClean="0"/>
              <a:t>dependent variable. </a:t>
            </a:r>
            <a:endParaRPr lang="en-US" sz="1600" b="1"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85913" y="138113"/>
            <a:ext cx="5972175" cy="6581775"/>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305800" cy="5821363"/>
          </a:xfrm>
        </p:spPr>
        <p:txBody>
          <a:bodyPr>
            <a:normAutofit fontScale="70000" lnSpcReduction="20000"/>
          </a:bodyPr>
          <a:lstStyle/>
          <a:p>
            <a:r>
              <a:rPr lang="en-US" dirty="0" smtClean="0"/>
              <a:t>As is evident in the scatter plot, there is a </a:t>
            </a:r>
            <a:r>
              <a:rPr lang="en-US" b="1" dirty="0" smtClean="0"/>
              <a:t>definite relation between the two variables</a:t>
            </a:r>
            <a:r>
              <a:rPr lang="en-US" b="1" dirty="0" smtClean="0"/>
              <a:t>.</a:t>
            </a:r>
          </a:p>
          <a:p>
            <a:r>
              <a:rPr lang="en-US" dirty="0" smtClean="0"/>
              <a:t> </a:t>
            </a:r>
            <a:r>
              <a:rPr lang="en-US" dirty="0" smtClean="0"/>
              <a:t>The value of ‘mpg’ seems to </a:t>
            </a:r>
            <a:r>
              <a:rPr lang="en-US" b="1" dirty="0" smtClean="0"/>
              <a:t>steadily decrease with the increase in the value of ‘displacement’. </a:t>
            </a:r>
            <a:endParaRPr lang="en-US" b="1" dirty="0" smtClean="0"/>
          </a:p>
          <a:p>
            <a:r>
              <a:rPr lang="en-US" dirty="0" smtClean="0"/>
              <a:t>It </a:t>
            </a:r>
            <a:r>
              <a:rPr lang="en-US" dirty="0" smtClean="0"/>
              <a:t>may come in our mind that </a:t>
            </a:r>
            <a:r>
              <a:rPr lang="en-US" b="1" dirty="0" smtClean="0"/>
              <a:t>what is the extent of relationship</a:t>
            </a:r>
            <a:r>
              <a:rPr lang="en-US" dirty="0" smtClean="0"/>
              <a:t>? </a:t>
            </a:r>
            <a:endParaRPr lang="en-US" dirty="0" smtClean="0"/>
          </a:p>
          <a:p>
            <a:r>
              <a:rPr lang="en-US" dirty="0" smtClean="0"/>
              <a:t>Well</a:t>
            </a:r>
            <a:r>
              <a:rPr lang="en-US" dirty="0" smtClean="0"/>
              <a:t>, it can be reviewed by </a:t>
            </a:r>
            <a:r>
              <a:rPr lang="en-US" b="1" dirty="0" smtClean="0"/>
              <a:t>calculating the correlation between the variables. </a:t>
            </a:r>
            <a:endParaRPr lang="en-US" b="1" dirty="0" smtClean="0"/>
          </a:p>
          <a:p>
            <a:r>
              <a:rPr lang="en-US" dirty="0" smtClean="0"/>
              <a:t>One </a:t>
            </a:r>
            <a:r>
              <a:rPr lang="en-US" dirty="0" smtClean="0"/>
              <a:t>more interesting fact to notice is that there are </a:t>
            </a:r>
            <a:r>
              <a:rPr lang="en-US" b="1" dirty="0" smtClean="0"/>
              <a:t>certain data values which stand-out of the others.</a:t>
            </a:r>
            <a:r>
              <a:rPr lang="en-US" dirty="0" smtClean="0"/>
              <a:t> </a:t>
            </a:r>
            <a:endParaRPr lang="en-US" dirty="0" smtClean="0"/>
          </a:p>
          <a:p>
            <a:r>
              <a:rPr lang="en-US" dirty="0" smtClean="0"/>
              <a:t>This </a:t>
            </a:r>
            <a:r>
              <a:rPr lang="en-US" dirty="0" smtClean="0"/>
              <a:t>gives an indication that of </a:t>
            </a:r>
            <a:r>
              <a:rPr lang="en-US" b="1" dirty="0" smtClean="0"/>
              <a:t>presence of outlier data values</a:t>
            </a:r>
            <a:r>
              <a:rPr lang="en-US" dirty="0" smtClean="0"/>
              <a:t>. </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647825" y="85725"/>
            <a:ext cx="5848350" cy="668655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cross-tabulations</a:t>
            </a:r>
            <a:endParaRPr lang="en-US" dirty="0"/>
          </a:p>
        </p:txBody>
      </p:sp>
      <p:sp>
        <p:nvSpPr>
          <p:cNvPr id="3" name="Content Placeholder 2"/>
          <p:cNvSpPr>
            <a:spLocks noGrp="1"/>
          </p:cNvSpPr>
          <p:nvPr>
            <p:ph idx="1"/>
          </p:nvPr>
        </p:nvSpPr>
        <p:spPr>
          <a:xfrm>
            <a:off x="457200" y="1371600"/>
            <a:ext cx="8077200" cy="3200400"/>
          </a:xfrm>
        </p:spPr>
        <p:txBody>
          <a:bodyPr>
            <a:normAutofit fontScale="55000" lnSpcReduction="20000"/>
          </a:bodyPr>
          <a:lstStyle/>
          <a:p>
            <a:r>
              <a:rPr lang="en-US" dirty="0" smtClean="0"/>
              <a:t>Two-way cross-tabulations (also called </a:t>
            </a:r>
            <a:r>
              <a:rPr lang="en-US" b="1" dirty="0" smtClean="0"/>
              <a:t>cross-tab or contingency table</a:t>
            </a:r>
            <a:r>
              <a:rPr lang="en-US" dirty="0" smtClean="0"/>
              <a:t>) are used to understand the relationship of two categorical attributes in a concise way. </a:t>
            </a:r>
            <a:endParaRPr lang="en-US" dirty="0" smtClean="0"/>
          </a:p>
          <a:p>
            <a:r>
              <a:rPr lang="en-US" dirty="0" smtClean="0"/>
              <a:t>It </a:t>
            </a:r>
            <a:r>
              <a:rPr lang="en-US" dirty="0" smtClean="0"/>
              <a:t>has a </a:t>
            </a:r>
            <a:r>
              <a:rPr lang="en-US" b="1" dirty="0" smtClean="0"/>
              <a:t>matrix format </a:t>
            </a:r>
            <a:r>
              <a:rPr lang="en-US" dirty="0" smtClean="0"/>
              <a:t>that presents a summarized view of the </a:t>
            </a:r>
            <a:r>
              <a:rPr lang="en-US" dirty="0" err="1" smtClean="0"/>
              <a:t>bivariate</a:t>
            </a:r>
            <a:r>
              <a:rPr lang="en-US" dirty="0" smtClean="0"/>
              <a:t> frequency distribution</a:t>
            </a:r>
            <a:r>
              <a:rPr lang="en-US" dirty="0" smtClean="0"/>
              <a:t>.</a:t>
            </a:r>
          </a:p>
          <a:p>
            <a:r>
              <a:rPr lang="en-US" dirty="0" smtClean="0"/>
              <a:t> </a:t>
            </a:r>
            <a:r>
              <a:rPr lang="en-US" dirty="0" smtClean="0"/>
              <a:t>A cross-tab, very </a:t>
            </a:r>
            <a:r>
              <a:rPr lang="en-US" b="1" dirty="0" smtClean="0"/>
              <a:t>much like a scatter plot</a:t>
            </a:r>
            <a:r>
              <a:rPr lang="en-US" dirty="0" smtClean="0"/>
              <a:t>, helps to understand how much </a:t>
            </a:r>
            <a:r>
              <a:rPr lang="en-US" b="1" dirty="0" smtClean="0"/>
              <a:t>the data values of one attribute changes with the change in data values of </a:t>
            </a:r>
            <a:r>
              <a:rPr lang="en-US" b="1" dirty="0" smtClean="0"/>
              <a:t>another attribute</a:t>
            </a:r>
            <a:r>
              <a:rPr lang="en-US" dirty="0" smtClean="0"/>
              <a:t>.</a:t>
            </a:r>
            <a:endParaRPr lang="en-US" dirty="0"/>
          </a:p>
        </p:txBody>
      </p:sp>
      <p:pic>
        <p:nvPicPr>
          <p:cNvPr id="4" name="Picture 2"/>
          <p:cNvPicPr>
            <a:picLocks noChangeAspect="1" noChangeArrowheads="1"/>
          </p:cNvPicPr>
          <p:nvPr/>
        </p:nvPicPr>
        <p:blipFill>
          <a:blip r:embed="rId3"/>
          <a:srcRect/>
          <a:stretch>
            <a:fillRect/>
          </a:stretch>
        </p:blipFill>
        <p:spPr bwMode="auto">
          <a:xfrm>
            <a:off x="1219200" y="4419600"/>
            <a:ext cx="6652126" cy="243840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b="1" dirty="0" smtClean="0"/>
              <a:t>Relationship between Numerical Variables</a:t>
            </a:r>
          </a:p>
          <a:p>
            <a:r>
              <a:rPr lang="en-US" dirty="0" smtClean="0"/>
              <a:t>Many machine learning algorithms require that the continuous variables not be correlated with each other, a phenomenon called </a:t>
            </a:r>
            <a:r>
              <a:rPr lang="en-US" dirty="0" err="1" smtClean="0"/>
              <a:t>multicollinearity</a:t>
            </a:r>
            <a:r>
              <a:rPr lang="en-US" dirty="0" smtClean="0"/>
              <a:t>. Establishing relationships between the numerical variables is a common step to detect and treat </a:t>
            </a:r>
            <a:r>
              <a:rPr lang="en-US" dirty="0" err="1" smtClean="0"/>
              <a:t>multicollinearity</a:t>
            </a:r>
            <a:r>
              <a:rPr lang="en-US" dirty="0" smtClean="0"/>
              <a:t>.</a:t>
            </a:r>
          </a:p>
          <a:p>
            <a:r>
              <a:rPr lang="en-US" b="1" smtClean="0"/>
              <a:t>Correlation Matrix</a:t>
            </a:r>
          </a:p>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Correlation Matrix</a:t>
            </a:r>
            <a:br>
              <a:rPr lang="en-US" b="1" dirty="0" smtClean="0"/>
            </a:br>
            <a:endParaRPr lang="en-US" dirty="0"/>
          </a:p>
        </p:txBody>
      </p:sp>
      <p:sp>
        <p:nvSpPr>
          <p:cNvPr id="3" name="Content Placeholder 2"/>
          <p:cNvSpPr>
            <a:spLocks noGrp="1"/>
          </p:cNvSpPr>
          <p:nvPr>
            <p:ph idx="1"/>
          </p:nvPr>
        </p:nvSpPr>
        <p:spPr>
          <a:xfrm>
            <a:off x="457200" y="1600200"/>
            <a:ext cx="8077200" cy="4038599"/>
          </a:xfrm>
        </p:spPr>
        <p:txBody>
          <a:bodyPr>
            <a:normAutofit fontScale="70000" lnSpcReduction="20000"/>
          </a:bodyPr>
          <a:lstStyle/>
          <a:p>
            <a:r>
              <a:rPr lang="en-US" dirty="0" smtClean="0"/>
              <a:t>Creating </a:t>
            </a:r>
            <a:r>
              <a:rPr lang="en-US" dirty="0" smtClean="0"/>
              <a:t>a correlation matrix is a technique to identify </a:t>
            </a:r>
            <a:r>
              <a:rPr lang="en-US" dirty="0" err="1" smtClean="0"/>
              <a:t>multicollinearity</a:t>
            </a:r>
            <a:r>
              <a:rPr lang="en-US" dirty="0" smtClean="0"/>
              <a:t> among numerical variables</a:t>
            </a:r>
            <a:r>
              <a:rPr lang="en-US" dirty="0" smtClean="0"/>
              <a:t>.</a:t>
            </a:r>
          </a:p>
          <a:p>
            <a:r>
              <a:rPr lang="en-US" dirty="0" smtClean="0"/>
              <a:t> This </a:t>
            </a:r>
            <a:r>
              <a:rPr lang="en-US" dirty="0" smtClean="0"/>
              <a:t>can be created using the </a:t>
            </a:r>
            <a:r>
              <a:rPr lang="en-US" dirty="0" err="1" smtClean="0"/>
              <a:t>corr</a:t>
            </a:r>
            <a:r>
              <a:rPr lang="en-US" dirty="0" smtClean="0"/>
              <a:t>() </a:t>
            </a:r>
            <a:r>
              <a:rPr lang="en-US" dirty="0" smtClean="0"/>
              <a:t>function</a:t>
            </a:r>
            <a:r>
              <a:rPr lang="en-US" dirty="0" smtClean="0"/>
              <a:t>.</a:t>
            </a:r>
          </a:p>
          <a:p>
            <a:r>
              <a:rPr lang="en-US" dirty="0" err="1" smtClean="0"/>
              <a:t>dat.corr</a:t>
            </a:r>
            <a:r>
              <a:rPr lang="en-US" dirty="0" smtClean="0"/>
              <a:t>()</a:t>
            </a:r>
          </a:p>
          <a:p>
            <a:pPr>
              <a:buNone/>
            </a:pPr>
            <a:r>
              <a:rPr lang="en-US" b="1" dirty="0" smtClean="0"/>
              <a:t>Correlation </a:t>
            </a:r>
            <a:r>
              <a:rPr lang="en-US" b="1" dirty="0" smtClean="0"/>
              <a:t>Plot</a:t>
            </a:r>
          </a:p>
          <a:p>
            <a:r>
              <a:rPr lang="en-US" dirty="0" smtClean="0"/>
              <a:t>The correlation can also be visualized using a correlation plot, which is implemented using the </a:t>
            </a:r>
            <a:r>
              <a:rPr lang="en-US" b="1" dirty="0" err="1" smtClean="0"/>
              <a:t>pairplot</a:t>
            </a:r>
            <a:r>
              <a:rPr lang="en-US" b="1" dirty="0" smtClean="0"/>
              <a:t> function </a:t>
            </a:r>
            <a:r>
              <a:rPr lang="en-US" dirty="0" smtClean="0"/>
              <a:t>in the</a:t>
            </a:r>
            <a:r>
              <a:rPr lang="en-US" b="1" dirty="0" smtClean="0"/>
              <a:t> </a:t>
            </a:r>
            <a:r>
              <a:rPr lang="en-US" b="1" dirty="0" err="1" smtClean="0"/>
              <a:t>seaborn</a:t>
            </a:r>
            <a:r>
              <a:rPr lang="en-US" b="1" dirty="0" smtClean="0"/>
              <a:t> package.</a:t>
            </a:r>
          </a:p>
          <a:p>
            <a:endParaRPr lang="en-US" dirty="0" smtClean="0"/>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5410" name="Picture 2"/>
          <p:cNvPicPr>
            <a:picLocks noChangeAspect="1" noChangeArrowheads="1"/>
          </p:cNvPicPr>
          <p:nvPr/>
        </p:nvPicPr>
        <p:blipFill>
          <a:blip r:embed="rId2"/>
          <a:srcRect/>
          <a:stretch>
            <a:fillRect/>
          </a:stretch>
        </p:blipFill>
        <p:spPr bwMode="auto">
          <a:xfrm>
            <a:off x="423863" y="1228725"/>
            <a:ext cx="8296275" cy="44005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6434" name="Picture 2" descr="corrplot1"/>
          <p:cNvPicPr>
            <a:picLocks noChangeAspect="1" noChangeArrowheads="1"/>
          </p:cNvPicPr>
          <p:nvPr/>
        </p:nvPicPr>
        <p:blipFill>
          <a:blip r:embed="rId2"/>
          <a:srcRect/>
          <a:stretch>
            <a:fillRect/>
          </a:stretch>
        </p:blipFill>
        <p:spPr bwMode="auto">
          <a:xfrm>
            <a:off x="2133600" y="304800"/>
            <a:ext cx="6584400" cy="6397302"/>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382000" cy="5592763"/>
          </a:xfrm>
        </p:spPr>
        <p:txBody>
          <a:bodyPr>
            <a:normAutofit fontScale="70000" lnSpcReduction="20000"/>
          </a:bodyPr>
          <a:lstStyle/>
          <a:p>
            <a:pPr>
              <a:buNone/>
            </a:pPr>
            <a:r>
              <a:rPr lang="en-US" b="1" dirty="0" smtClean="0"/>
              <a:t>Correlation Test</a:t>
            </a:r>
          </a:p>
          <a:p>
            <a:r>
              <a:rPr lang="en-US" dirty="0" smtClean="0"/>
              <a:t>A correlation test is another method to </a:t>
            </a:r>
            <a:r>
              <a:rPr lang="en-US" b="1" dirty="0" smtClean="0"/>
              <a:t>determine the presence and extent of a linear relationship between two quantitative variables</a:t>
            </a:r>
            <a:r>
              <a:rPr lang="en-US" dirty="0" smtClean="0"/>
              <a:t>. </a:t>
            </a:r>
            <a:endParaRPr lang="en-US" dirty="0" smtClean="0"/>
          </a:p>
          <a:p>
            <a:r>
              <a:rPr lang="en-US" dirty="0" smtClean="0"/>
              <a:t>In </a:t>
            </a:r>
            <a:r>
              <a:rPr lang="en-US" dirty="0" smtClean="0"/>
              <a:t>our case, we would like to statistically test whether there is a correlation between the applicant’s investment and their work experience. </a:t>
            </a:r>
            <a:endParaRPr lang="en-US" dirty="0" smtClean="0"/>
          </a:p>
          <a:p>
            <a:r>
              <a:rPr lang="en-US" dirty="0" smtClean="0"/>
              <a:t>The </a:t>
            </a:r>
            <a:r>
              <a:rPr lang="en-US" dirty="0" smtClean="0"/>
              <a:t>first step is to visualize the relationship with a scatter </a:t>
            </a:r>
            <a:r>
              <a:rPr lang="en-US" dirty="0" smtClean="0"/>
              <a:t>plot</a:t>
            </a:r>
            <a:r>
              <a:rPr lang="en-US" dirty="0" smtClean="0"/>
              <a:t>.</a:t>
            </a:r>
            <a:endParaRPr lang="en-US" dirty="0" smtClean="0"/>
          </a:p>
          <a:p>
            <a:r>
              <a:rPr lang="en-US" dirty="0" err="1" smtClean="0"/>
              <a:t>plt.scatter</a:t>
            </a:r>
            <a:r>
              <a:rPr lang="en-US" dirty="0" smtClean="0"/>
              <a:t>(</a:t>
            </a:r>
            <a:r>
              <a:rPr lang="en-US" dirty="0" err="1" smtClean="0"/>
              <a:t>dat</a:t>
            </a:r>
            <a:r>
              <a:rPr lang="en-US" dirty="0" smtClean="0"/>
              <a:t>['</a:t>
            </a:r>
            <a:r>
              <a:rPr lang="en-US" dirty="0" err="1" smtClean="0"/>
              <a:t>work_exp</a:t>
            </a:r>
            <a:r>
              <a:rPr lang="en-US" dirty="0" smtClean="0"/>
              <a:t>'], </a:t>
            </a:r>
            <a:r>
              <a:rPr lang="en-US" dirty="0" err="1" smtClean="0"/>
              <a:t>dat</a:t>
            </a:r>
            <a:r>
              <a:rPr lang="en-US" dirty="0" smtClean="0"/>
              <a:t>['Investment']) </a:t>
            </a:r>
            <a:endParaRPr lang="en-US" dirty="0" smtClean="0"/>
          </a:p>
          <a:p>
            <a:r>
              <a:rPr lang="en-US" dirty="0" err="1" smtClean="0"/>
              <a:t>plt.show</a:t>
            </a:r>
            <a:r>
              <a:rPr lang="en-US" dirty="0" smtClean="0"/>
              <a:t>()</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a:t>
            </a:r>
            <a:br>
              <a:rPr lang="en-US" dirty="0"/>
            </a:br>
            <a:endParaRPr lang="en-US" dirty="0"/>
          </a:p>
        </p:txBody>
      </p:sp>
      <p:sp>
        <p:nvSpPr>
          <p:cNvPr id="3" name="Content Placeholder 2"/>
          <p:cNvSpPr>
            <a:spLocks noGrp="1"/>
          </p:cNvSpPr>
          <p:nvPr>
            <p:ph idx="1"/>
          </p:nvPr>
        </p:nvSpPr>
        <p:spPr>
          <a:xfrm>
            <a:off x="609600" y="838200"/>
            <a:ext cx="8153400" cy="5791200"/>
          </a:xfrm>
        </p:spPr>
        <p:txBody>
          <a:bodyPr>
            <a:noAutofit/>
          </a:bodyPr>
          <a:lstStyle/>
          <a:p>
            <a:r>
              <a:rPr lang="en-US" sz="1600" dirty="0">
                <a:solidFill>
                  <a:srgbClr val="FF0000"/>
                </a:solidFill>
              </a:rPr>
              <a:t>1940s</a:t>
            </a:r>
            <a:r>
              <a:rPr lang="en-US" sz="1600" dirty="0"/>
              <a:t> -the first manually operated computer system, </a:t>
            </a:r>
            <a:r>
              <a:rPr lang="en-US" sz="1600" dirty="0">
                <a:solidFill>
                  <a:srgbClr val="FF0000"/>
                </a:solidFill>
              </a:rPr>
              <a:t>ENIAC (Electronic Numerical Integrator and Computer)</a:t>
            </a:r>
            <a:r>
              <a:rPr lang="en-US" sz="1600" dirty="0"/>
              <a:t>, was invented.</a:t>
            </a:r>
          </a:p>
          <a:p>
            <a:r>
              <a:rPr lang="en-US" sz="1600" dirty="0"/>
              <a:t> At that time the word “computer” was being used as a name for a human with intensive numerical computation capabilities, so, ENIAC was called a </a:t>
            </a:r>
            <a:r>
              <a:rPr lang="en-US" sz="1600" dirty="0">
                <a:solidFill>
                  <a:srgbClr val="FF0000"/>
                </a:solidFill>
              </a:rPr>
              <a:t>numerical computing machine! </a:t>
            </a:r>
          </a:p>
          <a:p>
            <a:endParaRPr lang="en-US" sz="1600" dirty="0"/>
          </a:p>
          <a:p>
            <a:r>
              <a:rPr lang="en-US" sz="1600" i="1" dirty="0"/>
              <a:t>from the beginning the idea was to build a machine able to emulate human thinking and learning.</a:t>
            </a:r>
          </a:p>
          <a:p>
            <a:r>
              <a:rPr lang="en-US" sz="1600" i="1" dirty="0"/>
              <a:t> </a:t>
            </a:r>
            <a:r>
              <a:rPr lang="en-US" sz="1600" dirty="0"/>
              <a:t>In the 1950s,  first computer game program (</a:t>
            </a:r>
            <a:r>
              <a:rPr lang="en-US" sz="1600" b="1" dirty="0"/>
              <a:t>Samuel's Checkers-Playing System)</a:t>
            </a:r>
            <a:r>
              <a:rPr lang="en-US" sz="1600" dirty="0"/>
              <a:t> - able to beat the checkers world champion. This program helped checkers players a lot in improving their skills!. </a:t>
            </a:r>
          </a:p>
          <a:p>
            <a:r>
              <a:rPr lang="en-US" sz="1600" dirty="0"/>
              <a:t>The term machine learning was coined in 1959 by </a:t>
            </a:r>
            <a:r>
              <a:rPr lang="en-US" sz="1600" b="1" dirty="0"/>
              <a:t>Arthur Samuel</a:t>
            </a:r>
            <a:r>
              <a:rPr lang="en-US" sz="1600" dirty="0"/>
              <a:t>, an American </a:t>
            </a:r>
            <a:r>
              <a:rPr lang="en-US" sz="1600" dirty="0" err="1"/>
              <a:t>IBMer</a:t>
            </a:r>
            <a:r>
              <a:rPr lang="en-US" sz="1600" dirty="0"/>
              <a:t> and pioneer in the field of computer gaming and artificial intelligence.</a:t>
            </a:r>
          </a:p>
          <a:p>
            <a:r>
              <a:rPr lang="en-US" sz="1600" dirty="0"/>
              <a:t> Around the same time, </a:t>
            </a:r>
            <a:r>
              <a:rPr lang="en-US" sz="1600" b="1" dirty="0"/>
              <a:t>Frank Rosenblatt invented the </a:t>
            </a:r>
            <a:r>
              <a:rPr lang="en-US" sz="1600" b="1" dirty="0" err="1"/>
              <a:t>Perceptron</a:t>
            </a:r>
            <a:r>
              <a:rPr lang="en-US" sz="1600" b="1" dirty="0"/>
              <a:t> </a:t>
            </a:r>
            <a:r>
              <a:rPr lang="en-US" sz="1600" dirty="0"/>
              <a:t>which was a very, very simple </a:t>
            </a:r>
            <a:r>
              <a:rPr lang="en-US" sz="1600" b="1" dirty="0"/>
              <a:t>classifier</a:t>
            </a:r>
            <a:r>
              <a:rPr lang="en-US" sz="1600" dirty="0"/>
              <a:t> but when it was combined in large numbers, in a network, it became a powerful monster. </a:t>
            </a:r>
          </a:p>
          <a:p>
            <a:r>
              <a:rPr lang="en-US" sz="1600" dirty="0"/>
              <a:t>Then we see several years of stagnation of the neural network field due to its difficulties in solving certain problems.</a:t>
            </a:r>
          </a:p>
          <a:p>
            <a:r>
              <a:rPr lang="en-US" sz="1600" dirty="0"/>
              <a:t> machine learning became very famous in the </a:t>
            </a:r>
            <a:r>
              <a:rPr lang="en-US" sz="1600" b="1" dirty="0"/>
              <a:t>1990s because of statistics</a:t>
            </a:r>
            <a:r>
              <a:rPr lang="en-US" sz="1600" dirty="0"/>
              <a:t>. </a:t>
            </a:r>
          </a:p>
          <a:p>
            <a:r>
              <a:rPr lang="en-US" sz="1600" dirty="0"/>
              <a:t>As a highlight, </a:t>
            </a:r>
            <a:r>
              <a:rPr lang="en-US" sz="1600" b="1" dirty="0"/>
              <a:t>IBM’s Deep Blue system</a:t>
            </a:r>
            <a:r>
              <a:rPr lang="en-US" sz="1600" dirty="0"/>
              <a:t> beat the world </a:t>
            </a:r>
            <a:r>
              <a:rPr lang="en-US" sz="1600" b="1" dirty="0"/>
              <a:t>champion of chess</a:t>
            </a:r>
            <a:r>
              <a:rPr lang="en-US" sz="1600" dirty="0"/>
              <a:t>, the grand-master </a:t>
            </a:r>
            <a:r>
              <a:rPr lang="en-US" sz="1600" b="1" dirty="0"/>
              <a:t>Garry Kasparov</a:t>
            </a:r>
            <a:r>
              <a:rPr lang="en-US" sz="1600" dirty="0"/>
              <a:t>. 1997</a:t>
            </a:r>
          </a:p>
          <a:p>
            <a:endParaRPr lang="en-US" sz="1600" dirty="0"/>
          </a:p>
          <a:p>
            <a:endParaRPr lang="en-US" sz="1600" b="1" dirty="0"/>
          </a:p>
          <a:p>
            <a:endParaRPr lang="en-US" sz="16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9506" name="Picture 2" descr="plot2"/>
          <p:cNvPicPr>
            <a:picLocks noChangeAspect="1" noChangeArrowheads="1"/>
          </p:cNvPicPr>
          <p:nvPr/>
        </p:nvPicPr>
        <p:blipFill>
          <a:blip r:embed="rId2"/>
          <a:srcRect/>
          <a:stretch>
            <a:fillRect/>
          </a:stretch>
        </p:blipFill>
        <p:spPr bwMode="auto">
          <a:xfrm>
            <a:off x="457200" y="3048000"/>
            <a:ext cx="3762375" cy="2352675"/>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quantify this inference by calculating the </a:t>
            </a:r>
            <a:r>
              <a:rPr lang="en-US" b="1" dirty="0" smtClean="0"/>
              <a:t>correlation </a:t>
            </a:r>
            <a:r>
              <a:rPr lang="en-US" b="1" dirty="0" smtClean="0"/>
              <a:t>coefficient.</a:t>
            </a:r>
          </a:p>
          <a:p>
            <a:r>
              <a:rPr lang="en-US" dirty="0" err="1" smtClean="0"/>
              <a:t>np.corrcoef</a:t>
            </a:r>
            <a:r>
              <a:rPr lang="en-US" dirty="0" smtClean="0"/>
              <a:t>(</a:t>
            </a:r>
            <a:r>
              <a:rPr lang="en-US" dirty="0" err="1" smtClean="0"/>
              <a:t>dat</a:t>
            </a:r>
            <a:r>
              <a:rPr lang="en-US" dirty="0" smtClean="0"/>
              <a:t>['</a:t>
            </a:r>
            <a:r>
              <a:rPr lang="en-US" dirty="0" err="1" smtClean="0"/>
              <a:t>work_exp</a:t>
            </a:r>
            <a:r>
              <a:rPr lang="en-US" dirty="0" smtClean="0"/>
              <a:t>'], </a:t>
            </a:r>
            <a:r>
              <a:rPr lang="en-US" dirty="0" err="1" smtClean="0"/>
              <a:t>dat</a:t>
            </a:r>
            <a:r>
              <a:rPr lang="en-US" dirty="0" smtClean="0"/>
              <a:t>['Investment</a:t>
            </a:r>
            <a:r>
              <a:rPr lang="en-US" dirty="0" smtClean="0"/>
              <a:t>']).</a:t>
            </a:r>
          </a:p>
          <a:p>
            <a:r>
              <a:rPr lang="en-US" dirty="0" smtClean="0"/>
              <a:t>The </a:t>
            </a:r>
            <a:r>
              <a:rPr lang="en-US" dirty="0" smtClean="0"/>
              <a:t>value of 0.07 shows a positive but weak linear relationship between the two variables.</a:t>
            </a:r>
            <a:endParaRPr lang="en-US" dirty="0"/>
          </a:p>
        </p:txBody>
      </p:sp>
      <p:pic>
        <p:nvPicPr>
          <p:cNvPr id="150530" name="Picture 2"/>
          <p:cNvPicPr>
            <a:picLocks noChangeAspect="1" noChangeArrowheads="1"/>
          </p:cNvPicPr>
          <p:nvPr/>
        </p:nvPicPr>
        <p:blipFill>
          <a:blip r:embed="rId2"/>
          <a:srcRect/>
          <a:stretch>
            <a:fillRect/>
          </a:stretch>
        </p:blipFill>
        <p:spPr bwMode="auto">
          <a:xfrm>
            <a:off x="1981200" y="5486400"/>
            <a:ext cx="3248025" cy="78105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b="1" dirty="0" smtClean="0"/>
              <a:t>Relationship Between Categorical Variables</a:t>
            </a:r>
          </a:p>
          <a:p>
            <a:r>
              <a:rPr lang="en-US" dirty="0" smtClean="0"/>
              <a:t>In the previous sections, we covered techniques of finding relationships between numerical variables. It is equally important to understand and estimate the relationship between categorical variables.</a:t>
            </a:r>
          </a:p>
          <a:p>
            <a:r>
              <a:rPr lang="en-US" b="1" dirty="0" smtClean="0"/>
              <a:t>Frequency Table</a:t>
            </a:r>
          </a:p>
          <a:p>
            <a:r>
              <a:rPr lang="en-US" dirty="0" smtClean="0"/>
              <a:t>A frequency table is a simple but effective way of finding distribution between two categorical variables. The crosstab() function can be used to create the two-way table between two variables. In the line of code below, we create a two-way table between the variables </a:t>
            </a:r>
            <a:r>
              <a:rPr lang="en-US" dirty="0" err="1" smtClean="0"/>
              <a:t>marital_status</a:t>
            </a:r>
            <a:r>
              <a:rPr lang="en-US" dirty="0" smtClean="0"/>
              <a:t> and </a:t>
            </a:r>
            <a:r>
              <a:rPr lang="en-US" dirty="0" err="1" smtClean="0"/>
              <a:t>loan_approval</a:t>
            </a:r>
            <a:r>
              <a:rPr lang="en-US" dirty="0" smtClean="0"/>
              <a:t>.</a:t>
            </a:r>
          </a:p>
          <a:p>
            <a:r>
              <a:rPr lang="en-US" dirty="0" smtClean="0"/>
              <a:t>1pd.crosstab(</a:t>
            </a:r>
            <a:r>
              <a:rPr lang="en-US" dirty="0" err="1" smtClean="0"/>
              <a:t>dat.Marital_status</a:t>
            </a:r>
            <a:r>
              <a:rPr lang="en-US" dirty="0" smtClean="0"/>
              <a:t>, </a:t>
            </a:r>
            <a:r>
              <a:rPr lang="en-US" dirty="0" err="1" smtClean="0"/>
              <a:t>dat.approval_status</a:t>
            </a:r>
            <a:r>
              <a:rPr lang="en-US" dirty="0" smtClean="0"/>
              <a:t>)</a:t>
            </a:r>
          </a:p>
          <a:p>
            <a:endParaRPr lang="en-US" dirty="0"/>
          </a:p>
        </p:txBody>
      </p:sp>
      <p:pic>
        <p:nvPicPr>
          <p:cNvPr id="151554" name="Picture 2"/>
          <p:cNvPicPr>
            <a:picLocks noChangeAspect="1" noChangeArrowheads="1"/>
          </p:cNvPicPr>
          <p:nvPr/>
        </p:nvPicPr>
        <p:blipFill>
          <a:blip r:embed="rId2"/>
          <a:srcRect/>
          <a:stretch>
            <a:fillRect/>
          </a:stretch>
        </p:blipFill>
        <p:spPr bwMode="auto">
          <a:xfrm>
            <a:off x="5800725" y="5238750"/>
            <a:ext cx="3343275" cy="161925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b="1" dirty="0" smtClean="0"/>
              <a:t>Chi-square Test of Independence</a:t>
            </a:r>
          </a:p>
          <a:p>
            <a:r>
              <a:rPr lang="en-US" dirty="0" smtClean="0"/>
              <a:t>The chi-square test of independence is used to determine whether there is an association between two or more categorical variables. In our case, we would like to test whether the marital status of the applicants has any association with their approval status.</a:t>
            </a:r>
          </a:p>
          <a:p>
            <a:r>
              <a:rPr lang="en-US" dirty="0" smtClean="0"/>
              <a:t>This can be easily done in Python using the chi2_contingency() function from the </a:t>
            </a:r>
            <a:r>
              <a:rPr lang="en-US" dirty="0" err="1" smtClean="0"/>
              <a:t>scipy.stats</a:t>
            </a:r>
            <a:r>
              <a:rPr lang="en-US" dirty="0" smtClean="0"/>
              <a:t> module. The lines of code below perform the test.</a:t>
            </a:r>
          </a:p>
          <a:p>
            <a:r>
              <a:rPr lang="en-US" dirty="0" smtClean="0"/>
              <a:t>1from </a:t>
            </a:r>
            <a:r>
              <a:rPr lang="en-US" dirty="0" err="1" smtClean="0"/>
              <a:t>scipy.stats</a:t>
            </a:r>
            <a:r>
              <a:rPr lang="en-US" dirty="0" smtClean="0"/>
              <a:t> import chi2_contingency 2chi2_contingency(</a:t>
            </a:r>
            <a:r>
              <a:rPr lang="en-US" dirty="0" err="1" smtClean="0"/>
              <a:t>pd.crosstab</a:t>
            </a:r>
            <a:r>
              <a:rPr lang="en-US" dirty="0" smtClean="0"/>
              <a:t>(</a:t>
            </a:r>
            <a:r>
              <a:rPr lang="en-US" dirty="0" err="1" smtClean="0"/>
              <a:t>dat.Marital_status</a:t>
            </a:r>
            <a:r>
              <a:rPr lang="en-US" dirty="0" smtClean="0"/>
              <a:t>, </a:t>
            </a:r>
            <a:r>
              <a:rPr lang="en-US" dirty="0" err="1" smtClean="0"/>
              <a:t>dat.approval_status</a:t>
            </a:r>
            <a:r>
              <a:rPr lang="en-US" dirty="0" smtClean="0"/>
              <a:t>))python</a:t>
            </a:r>
          </a:p>
          <a:p>
            <a:r>
              <a:rPr lang="en-US" dirty="0" smtClean="0"/>
              <a:t>Output:</a:t>
            </a:r>
          </a:p>
          <a:p>
            <a:endParaRPr lang="en-US" dirty="0"/>
          </a:p>
        </p:txBody>
      </p:sp>
      <p:pic>
        <p:nvPicPr>
          <p:cNvPr id="152578" name="Picture 2"/>
          <p:cNvPicPr>
            <a:picLocks noChangeAspect="1" noChangeArrowheads="1"/>
          </p:cNvPicPr>
          <p:nvPr/>
        </p:nvPicPr>
        <p:blipFill>
          <a:blip r:embed="rId2"/>
          <a:srcRect/>
          <a:stretch>
            <a:fillRect/>
          </a:stretch>
        </p:blipFill>
        <p:spPr bwMode="auto">
          <a:xfrm>
            <a:off x="685800" y="5638800"/>
            <a:ext cx="6276975" cy="8382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153400" cy="5592763"/>
          </a:xfrm>
        </p:spPr>
        <p:txBody>
          <a:bodyPr>
            <a:normAutofit fontScale="47500" lnSpcReduction="20000"/>
          </a:bodyPr>
          <a:lstStyle/>
          <a:p>
            <a:pPr fontAlgn="base"/>
            <a:r>
              <a:rPr lang="en-US" dirty="0"/>
              <a:t>Value of standard deviation is 0 if all entries in input are same.</a:t>
            </a:r>
          </a:p>
          <a:p>
            <a:pPr fontAlgn="base"/>
            <a:r>
              <a:rPr lang="en-US" dirty="0"/>
              <a:t>If we add (or subtract) a number say 7 to all values in the input set, the mean is increased (or decreased) by 7, but the standard deviation doesn’t change.</a:t>
            </a:r>
          </a:p>
          <a:p>
            <a:pPr fontAlgn="base"/>
            <a:r>
              <a:rPr lang="en-US" dirty="0"/>
              <a:t>If we multiply all values in the input set by a number 7, both mean and the standard deviation is multiplied by 7. But if we multiply all input values with a negative number say -7, the mean is multiplied by -7, but the standard deviation is multiplied by 7.</a:t>
            </a:r>
          </a:p>
          <a:p>
            <a:pPr fontAlgn="base"/>
            <a:r>
              <a:rPr lang="en-US" dirty="0"/>
              <a:t>Standard deviation and variance is a measure that tells how spread out the numbers is. While variance gives you a rough idea of spread, the standard deviation is more concrete, giving you exact distances from the mean.</a:t>
            </a:r>
          </a:p>
          <a:p>
            <a:pPr fontAlgn="base"/>
            <a:r>
              <a:rPr lang="en-US" dirty="0"/>
              <a:t>Mean, median and mode are the measure of central tendency of data (either grouped or ungrouped).</a:t>
            </a:r>
          </a:p>
          <a:p>
            <a:pPr fontAlgn="base"/>
            <a:r>
              <a:rPr lang="en-US" dirty="0">
                <a:hlinkClick r:id="rId2"/>
              </a:rPr>
              <a:t>https://www.geeksforgeeks.org/mathematics-mean-variance-and-standard-deviation/#:~:text=Standard%20deviation%20and%20variance%20is,(either%20grouped%20or%20ungrouped)</a:t>
            </a:r>
            <a:r>
              <a:rPr lang="en-US" dirty="0"/>
              <a:t>.</a:t>
            </a:r>
          </a:p>
          <a:p>
            <a:pPr fontAlgn="base"/>
            <a:r>
              <a:rPr lang="en-US" dirty="0"/>
              <a:t>https://medium.com/analytics-vidhya/statistics-mean-median-mode-variance-standard-deviation-47fab926465a</a:t>
            </a:r>
          </a:p>
          <a:p>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s://miro.medium.com/max/756/1*oR8qxUxwvPGaAyMPFYeBew.gif"/>
          <p:cNvPicPr>
            <a:picLocks noChangeAspect="1" noChangeArrowheads="1"/>
          </p:cNvPicPr>
          <p:nvPr/>
        </p:nvPicPr>
        <p:blipFill>
          <a:blip r:embed="rId2"/>
          <a:srcRect/>
          <a:stretch>
            <a:fillRect/>
          </a:stretch>
        </p:blipFill>
        <p:spPr bwMode="auto">
          <a:xfrm>
            <a:off x="533400" y="381000"/>
            <a:ext cx="3600450" cy="1943101"/>
          </a:xfrm>
          <a:prstGeom prst="rect">
            <a:avLst/>
          </a:prstGeom>
          <a:noFill/>
        </p:spPr>
      </p:pic>
      <p:pic>
        <p:nvPicPr>
          <p:cNvPr id="113668" name="Picture 4" descr="https://miro.medium.com/max/1400/1*GLv_1CL0c6QhaqlY1ur0QA.png"/>
          <p:cNvPicPr>
            <a:picLocks noChangeAspect="1" noChangeArrowheads="1"/>
          </p:cNvPicPr>
          <p:nvPr/>
        </p:nvPicPr>
        <p:blipFill>
          <a:blip r:embed="rId3"/>
          <a:srcRect/>
          <a:stretch>
            <a:fillRect/>
          </a:stretch>
        </p:blipFill>
        <p:spPr bwMode="auto">
          <a:xfrm>
            <a:off x="0" y="2581274"/>
            <a:ext cx="9172575" cy="4276726"/>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a:normAutofit fontScale="47500" lnSpcReduction="20000"/>
          </a:bodyPr>
          <a:lstStyle/>
          <a:p>
            <a:pPr>
              <a:lnSpc>
                <a:spcPct val="170000"/>
              </a:lnSpc>
            </a:pPr>
            <a:r>
              <a:rPr lang="en-US" dirty="0"/>
              <a:t>1956, AI term has been coined (</a:t>
            </a:r>
            <a:r>
              <a:rPr lang="en-US" b="1" dirty="0"/>
              <a:t>John McCarthy together with </a:t>
            </a:r>
            <a:r>
              <a:rPr lang="en-US" dirty="0"/>
              <a:t>Alan Turing, Marvin </a:t>
            </a:r>
            <a:r>
              <a:rPr lang="en-US" dirty="0" err="1"/>
              <a:t>Minsky</a:t>
            </a:r>
            <a:r>
              <a:rPr lang="en-US" dirty="0"/>
              <a:t>, Allen Newell, and Herbert A. Simon.</a:t>
            </a:r>
            <a:r>
              <a:rPr lang="en-US" b="1" dirty="0"/>
              <a:t>)</a:t>
            </a:r>
            <a:r>
              <a:rPr lang="en-US" dirty="0"/>
              <a:t>. The concept is very old but recently it got its popularity. </a:t>
            </a:r>
          </a:p>
          <a:p>
            <a:pPr>
              <a:lnSpc>
                <a:spcPct val="170000"/>
              </a:lnSpc>
            </a:pPr>
            <a:r>
              <a:rPr lang="en-US" dirty="0"/>
              <a:t>The Reason is that earlier we have only small amount of data . The data we have was not enough to predict the accurate data.</a:t>
            </a:r>
          </a:p>
          <a:p>
            <a:pPr>
              <a:lnSpc>
                <a:spcPct val="170000"/>
              </a:lnSpc>
            </a:pPr>
            <a:r>
              <a:rPr lang="en-US" dirty="0"/>
              <a:t>But now a days , there is a tremendous increase in the amount of data . Still it going to increase in its amount to </a:t>
            </a:r>
            <a:r>
              <a:rPr lang="en-US" dirty="0" err="1"/>
              <a:t>yotabytes</a:t>
            </a:r>
            <a:r>
              <a:rPr lang="en-US" dirty="0"/>
              <a:t>.</a:t>
            </a:r>
          </a:p>
          <a:p>
            <a:pPr>
              <a:lnSpc>
                <a:spcPct val="170000"/>
              </a:lnSpc>
            </a:pPr>
            <a:r>
              <a:rPr lang="en-US" dirty="0"/>
              <a:t>We are having advanced algorithms, high end computing power and storage to deal with such large amt of data. As a result 90% of enterprise will implement AI.</a:t>
            </a:r>
          </a:p>
          <a:p>
            <a:pPr>
              <a:lnSpc>
                <a:spcPct val="170000"/>
              </a:lnSpc>
            </a:pPr>
            <a:r>
              <a:rPr lang="en-US" dirty="0"/>
              <a:t>ML  will came into existence in the late 80s and early 90s.</a:t>
            </a:r>
          </a:p>
          <a:p>
            <a:pPr>
              <a:lnSpc>
                <a:spcPct val="170000"/>
              </a:lnSpc>
            </a:pPr>
            <a:r>
              <a:rPr lang="en-US" dirty="0"/>
              <a:t>Issues with people that make ML to come into existence.</a:t>
            </a:r>
          </a:p>
          <a:p>
            <a:pPr>
              <a:lnSpc>
                <a:spcPct val="170000"/>
              </a:lnSpc>
            </a:pPr>
            <a:r>
              <a:rPr lang="en-US" dirty="0"/>
              <a:t>In the field of statistics,  how to efficiently train large complex model.</a:t>
            </a:r>
          </a:p>
          <a:p>
            <a:pPr>
              <a:lnSpc>
                <a:spcPct val="170000"/>
              </a:lnSpc>
            </a:pPr>
            <a:r>
              <a:rPr lang="en-US" dirty="0"/>
              <a:t>In the field of CS and AI,  how to train more robust version of AI system.</a:t>
            </a:r>
          </a:p>
          <a:p>
            <a:pPr>
              <a:lnSpc>
                <a:spcPct val="170000"/>
              </a:lnSpc>
            </a:pPr>
            <a:r>
              <a:rPr lang="en-US" dirty="0"/>
              <a:t>In neuroscience, how to design the </a:t>
            </a:r>
            <a:r>
              <a:rPr lang="en-US" dirty="0" err="1"/>
              <a:t>operatoin</a:t>
            </a:r>
            <a:r>
              <a:rPr lang="en-US" dirty="0"/>
              <a:t> model of brain</a:t>
            </a:r>
          </a:p>
          <a:p>
            <a:pPr>
              <a:lnSpc>
                <a:spcPct val="170000"/>
              </a:lnSpc>
            </a:pPr>
            <a:r>
              <a:rPr lang="en-US" dirty="0"/>
              <a:t>Which enable the computer to act and make data driven decisions to carryout certain task. </a:t>
            </a:r>
          </a:p>
          <a:p>
            <a:pPr>
              <a:lnSpc>
                <a:spcPct val="170000"/>
              </a:lnSpc>
            </a:pPr>
            <a:r>
              <a:rPr lang="en-US" dirty="0"/>
              <a:t>These programs or algorithms are designed in a way  that they can learn and improve over time when exposed to new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srcRect l="21603" t="16836" r="40534" b="5717"/>
          <a:stretch>
            <a:fillRect/>
          </a:stretch>
        </p:blipFill>
        <p:spPr bwMode="auto">
          <a:xfrm>
            <a:off x="152400" y="1066800"/>
            <a:ext cx="4648200" cy="5105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l="21303" t="27083" r="38287" b="26042"/>
          <a:stretch>
            <a:fillRect/>
          </a:stretch>
        </p:blipFill>
        <p:spPr bwMode="auto">
          <a:xfrm>
            <a:off x="4495800" y="1295400"/>
            <a:ext cx="4419600" cy="4191000"/>
          </a:xfrm>
          <a:prstGeom prst="rect">
            <a:avLst/>
          </a:prstGeom>
          <a:noFill/>
          <a:ln w="9525">
            <a:noFill/>
            <a:miter lim="800000"/>
            <a:headEnd/>
            <a:tailEnd/>
          </a:ln>
          <a:effectLst/>
        </p:spPr>
      </p:pic>
      <p:sp>
        <p:nvSpPr>
          <p:cNvPr id="4" name="TextBox 3"/>
          <p:cNvSpPr txBox="1"/>
          <p:nvPr/>
        </p:nvSpPr>
        <p:spPr>
          <a:xfrm>
            <a:off x="1828800" y="304800"/>
            <a:ext cx="5257800" cy="646331"/>
          </a:xfrm>
          <a:prstGeom prst="rect">
            <a:avLst/>
          </a:prstGeom>
          <a:noFill/>
        </p:spPr>
        <p:txBody>
          <a:bodyPr wrap="square" rtlCol="0">
            <a:spAutoFit/>
          </a:bodyPr>
          <a:lstStyle/>
          <a:p>
            <a:pPr algn="ctr"/>
            <a:r>
              <a:rPr lang="en-US" sz="3600" b="1" dirty="0">
                <a:latin typeface="Times New Roman" pitchFamily="18" charset="0"/>
                <a:cs typeface="Times New Roman" pitchFamily="18" charset="0"/>
              </a:rPr>
              <a:t>Evolution of ML</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400" cy="6172200"/>
          </a:xfrm>
        </p:spPr>
        <p:txBody>
          <a:bodyPr>
            <a:normAutofit fontScale="47500" lnSpcReduction="20000"/>
          </a:bodyPr>
          <a:lstStyle/>
          <a:p>
            <a:pPr>
              <a:lnSpc>
                <a:spcPct val="170000"/>
              </a:lnSpc>
              <a:buNone/>
            </a:pPr>
            <a:r>
              <a:rPr lang="en-US" dirty="0"/>
              <a:t>DL:</a:t>
            </a:r>
          </a:p>
          <a:p>
            <a:pPr>
              <a:lnSpc>
                <a:spcPct val="170000"/>
              </a:lnSpc>
            </a:pPr>
            <a:r>
              <a:rPr lang="en-US" dirty="0"/>
              <a:t>Concept is not new but recently it got its more attention.</a:t>
            </a:r>
          </a:p>
          <a:p>
            <a:pPr>
              <a:lnSpc>
                <a:spcPct val="170000"/>
              </a:lnSpc>
            </a:pPr>
            <a:r>
              <a:rPr lang="en-US" dirty="0"/>
              <a:t>Subset of ML(next evolution of ML)  and based/inspired on the functionality of our brain cells called neurons.</a:t>
            </a:r>
          </a:p>
          <a:p>
            <a:pPr>
              <a:lnSpc>
                <a:spcPct val="170000"/>
              </a:lnSpc>
            </a:pPr>
            <a:r>
              <a:rPr lang="en-US" dirty="0"/>
              <a:t>No one knows what happens inside the neural networks and why it works so well (or call it as a black box)</a:t>
            </a:r>
          </a:p>
          <a:p>
            <a:pPr>
              <a:lnSpc>
                <a:spcPct val="170000"/>
              </a:lnSpc>
              <a:buNone/>
            </a:pPr>
            <a:r>
              <a:rPr lang="en-US" dirty="0"/>
              <a:t>Example :</a:t>
            </a:r>
          </a:p>
          <a:p>
            <a:pPr>
              <a:lnSpc>
                <a:spcPct val="170000"/>
              </a:lnSpc>
              <a:buNone/>
            </a:pPr>
            <a:r>
              <a:rPr lang="en-US" dirty="0"/>
              <a:t>To identify, whether the given image is dog or cat?</a:t>
            </a:r>
          </a:p>
          <a:p>
            <a:pPr>
              <a:lnSpc>
                <a:spcPct val="170000"/>
              </a:lnSpc>
              <a:buNone/>
            </a:pPr>
            <a:r>
              <a:rPr lang="en-US" dirty="0"/>
              <a:t>With ML:</a:t>
            </a:r>
          </a:p>
          <a:p>
            <a:pPr>
              <a:lnSpc>
                <a:spcPct val="170000"/>
              </a:lnSpc>
              <a:buNone/>
            </a:pPr>
            <a:r>
              <a:rPr lang="en-US" dirty="0"/>
              <a:t>	First ,we define the features of that animal like</a:t>
            </a:r>
          </a:p>
          <a:p>
            <a:pPr>
              <a:lnSpc>
                <a:spcPct val="170000"/>
              </a:lnSpc>
            </a:pPr>
            <a:r>
              <a:rPr lang="en-US" dirty="0"/>
              <a:t>Whether having whiskers or not</a:t>
            </a:r>
          </a:p>
          <a:p>
            <a:pPr>
              <a:lnSpc>
                <a:spcPct val="170000"/>
              </a:lnSpc>
            </a:pPr>
            <a:r>
              <a:rPr lang="en-US" dirty="0"/>
              <a:t>Pointed ears or not</a:t>
            </a:r>
          </a:p>
          <a:p>
            <a:pPr>
              <a:lnSpc>
                <a:spcPct val="170000"/>
              </a:lnSpc>
            </a:pPr>
            <a:r>
              <a:rPr lang="en-US" dirty="0"/>
              <a:t>Tail is straight or curved</a:t>
            </a:r>
          </a:p>
          <a:p>
            <a:pPr>
              <a:lnSpc>
                <a:spcPct val="170000"/>
              </a:lnSpc>
            </a:pPr>
            <a:r>
              <a:rPr lang="en-US" dirty="0"/>
              <a:t>Then let the system identify which features are more important in classifying a particular animal.</a:t>
            </a:r>
          </a:p>
          <a:p>
            <a:pPr>
              <a:lnSpc>
                <a:spcPct val="170000"/>
              </a:lnSpc>
            </a:pPr>
            <a:r>
              <a:rPr lang="en-US" dirty="0"/>
              <a:t>Now , in DL, it find outs the feature which are most important for classification, in ML we have to manually give out those features.</a:t>
            </a:r>
          </a:p>
          <a:p>
            <a:pPr>
              <a:lnSpc>
                <a:spcPct val="170000"/>
              </a:lnSpc>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77500" lnSpcReduction="20000"/>
          </a:bodyPr>
          <a:lstStyle/>
          <a:p>
            <a:r>
              <a:rPr lang="en-US" dirty="0"/>
              <a:t>Data dependencies:</a:t>
            </a:r>
          </a:p>
          <a:p>
            <a:r>
              <a:rPr lang="en-US" dirty="0"/>
              <a:t>Performance as the volume of data gets increased.</a:t>
            </a:r>
          </a:p>
          <a:p>
            <a:r>
              <a:rPr lang="en-US" dirty="0"/>
              <a:t>ML: works on small amount of data</a:t>
            </a:r>
          </a:p>
          <a:p>
            <a:r>
              <a:rPr lang="en-US" dirty="0"/>
              <a:t>DL works well on large amount of data</a:t>
            </a:r>
          </a:p>
          <a:p>
            <a:r>
              <a:rPr lang="en-US" dirty="0"/>
              <a:t>Hardware dependency:</a:t>
            </a:r>
          </a:p>
          <a:p>
            <a:r>
              <a:rPr lang="en-US" dirty="0"/>
              <a:t>DL heavily dependent of high end machines (GPUs)but ML can work on Low end machines also</a:t>
            </a:r>
          </a:p>
          <a:p>
            <a:r>
              <a:rPr lang="en-US" dirty="0"/>
              <a:t>Feature Engineering:  feature needs to be identified manually in ML but in DL, it will learn high level features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machine learning?</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fontAlgn="base"/>
            <a:r>
              <a:rPr lang="en-US" dirty="0"/>
              <a:t>Machine learning is a branch of artificial intelligence (AI) and computer science which focuses on the use of data and algorithms to imitate the way that humans learn, gradually improving its accuracy.</a:t>
            </a:r>
          </a:p>
          <a:p>
            <a:pPr fontAlgn="base"/>
            <a:r>
              <a:rPr lang="en-US" dirty="0"/>
              <a:t>Machine learning is an important component of the growing field of data science. Through the use of statistical methods, algorithms are trained to make classifications or predictions, uncovering key insights within data mining projects. These insights subsequently drive decision making within applications and businesses, ideally impacting key growth metrics. As big data continues to expand and grow, the market demand for data scientists will increase, requiring them to assist in the identification of the most relevant business questions and subsequently the data to answer them.</a:t>
            </a:r>
            <a:endParaRPr lang="en-US" b="1" dirty="0"/>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vs. Deep Learning vs. Neural Networks</a:t>
            </a:r>
          </a:p>
        </p:txBody>
      </p:sp>
      <p:sp>
        <p:nvSpPr>
          <p:cNvPr id="3" name="Content Placeholder 2"/>
          <p:cNvSpPr>
            <a:spLocks noGrp="1"/>
          </p:cNvSpPr>
          <p:nvPr>
            <p:ph idx="1"/>
          </p:nvPr>
        </p:nvSpPr>
        <p:spPr/>
        <p:txBody>
          <a:bodyPr>
            <a:normAutofit fontScale="55000" lnSpcReduction="20000"/>
          </a:bodyPr>
          <a:lstStyle/>
          <a:p>
            <a:r>
              <a:rPr lang="en-US" dirty="0"/>
              <a:t>Machine learning, deep learning, and neural networks are all sub-fields of artificial intelligence. However, deep learning is actually a sub-field of machine learning, and neural networks is a sub-field of deep learning.</a:t>
            </a:r>
          </a:p>
          <a:p>
            <a:r>
              <a:rPr lang="en-US" dirty="0"/>
              <a:t>The way in which deep learning and machine learning differ is in how each algorithm learns. Deep learning automates much of the feature extraction piece of the process, eliminating some of the manual human intervention required and enabling the use of larger data sets. You can think of deep learning as "scalable machine learning" as </a:t>
            </a:r>
            <a:r>
              <a:rPr lang="en-US" dirty="0" err="1"/>
              <a:t>Lex</a:t>
            </a:r>
            <a:r>
              <a:rPr lang="en-US" dirty="0"/>
              <a:t> </a:t>
            </a:r>
            <a:r>
              <a:rPr lang="en-US" dirty="0" err="1"/>
              <a:t>Fridman</a:t>
            </a:r>
            <a:r>
              <a:rPr lang="en-US" dirty="0"/>
              <a:t> notes in </a:t>
            </a:r>
            <a:r>
              <a:rPr lang="en-US" u="sng" dirty="0">
                <a:hlinkClick r:id="rId2"/>
              </a:rPr>
              <a:t>this MIT lecture</a:t>
            </a:r>
            <a:r>
              <a:rPr lang="en-US" u="sng" dirty="0"/>
              <a:t>.</a:t>
            </a:r>
          </a:p>
          <a:p>
            <a:r>
              <a:rPr lang="en-US" dirty="0"/>
              <a:t>Classical, or "non-deep", machine learning is more dependent on human intervention to learn. Human experts determine the set of features to understand the differences between data inputs, usually requiring more structured data to learn.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"Deep" machine learning can leverage labeled datasets, also known as supervised learning, to inform its algorithm, but it doesn’t necessarily require a labeled dataset. It can ingest unstructured data in its raw form (e.g. text, images), and it can automatically determine the set of features which distinguish different categories of data from one another. Unlike machine learning, it doesn't require human intervention to process data, allowing us to scale machine learning in more interesting ways. Deep learning and neural networks are primarily credited with accelerating progress in areas, such as computer vision, natural language processing, and speech recognition.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Neural networks, or artificial neural networks (ANNs), are comprised of a node layers, containing an input layer, one or more hidden layers, and an output layer. Each node, or artificial neuron, connects to another and has an associated weight and threshold. If the output of any individual node is above the specified threshold value, that node is activated, sending data to the next layer of the network. Otherwise, no data is passed along to the next layer of the network. The “deep” in deep learning is just referring to the depth of layers in a neural network. A neural network that consists of more than three layers—which would be inclusive of the inputs and the output—can be considered a deep learning algorithm or a deep neural network. A neural network that only has two or three layers is just a basic neural network.</a:t>
            </a:r>
          </a:p>
          <a:p>
            <a:r>
              <a:rPr lang="en-US"/>
              <a:t>https://www.ibm.com/cloud/learn/machine-learning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t>
            </a:r>
            <a:r>
              <a:rPr lang="en-US" dirty="0" err="1"/>
              <a:t>colab</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a:t>Colaboratory</a:t>
            </a:r>
            <a:r>
              <a:rPr lang="en-US" dirty="0"/>
              <a:t>, or “</a:t>
            </a:r>
            <a:r>
              <a:rPr lang="en-US" dirty="0" err="1"/>
              <a:t>Colab</a:t>
            </a:r>
            <a:r>
              <a:rPr lang="en-US" dirty="0"/>
              <a:t>” for short, is a product from Google Research. </a:t>
            </a:r>
            <a:r>
              <a:rPr lang="en-US" dirty="0" err="1"/>
              <a:t>Colab</a:t>
            </a:r>
            <a:r>
              <a:rPr lang="en-US" dirty="0"/>
              <a:t> </a:t>
            </a:r>
            <a:r>
              <a:rPr lang="en-US" b="1" dirty="0"/>
              <a:t>allows anybody to write and execute arbitrary python code through the browser</a:t>
            </a:r>
            <a:r>
              <a:rPr lang="en-US" dirty="0"/>
              <a:t>, and is especially well suited to machine learning, data analysis and education.</a:t>
            </a:r>
          </a:p>
          <a:p>
            <a:r>
              <a:rPr lang="en-US" b="1" dirty="0" err="1"/>
              <a:t>Colaboratory</a:t>
            </a:r>
            <a:r>
              <a:rPr lang="en-US" b="1" dirty="0"/>
              <a:t> is a free </a:t>
            </a:r>
            <a:r>
              <a:rPr lang="en-US" b="1" dirty="0" err="1"/>
              <a:t>Jupyter</a:t>
            </a:r>
            <a:r>
              <a:rPr lang="en-US" b="1" dirty="0"/>
              <a:t> notebook environment that requires no setup and runs entirely in the cloud</a:t>
            </a:r>
            <a:endParaRPr lang="en-US" dirty="0"/>
          </a:p>
          <a:p>
            <a:r>
              <a:rPr lang="en-US" dirty="0"/>
              <a:t>Google </a:t>
            </a:r>
            <a:r>
              <a:rPr lang="en-US" dirty="0" err="1"/>
              <a:t>Colaboratory</a:t>
            </a:r>
            <a:r>
              <a:rPr lang="en-US" dirty="0"/>
              <a:t> or Google </a:t>
            </a:r>
            <a:r>
              <a:rPr lang="en-US" dirty="0" err="1"/>
              <a:t>Colab</a:t>
            </a:r>
            <a:r>
              <a:rPr lang="en-US" dirty="0"/>
              <a:t> is </a:t>
            </a:r>
            <a:r>
              <a:rPr lang="en-US" b="1" dirty="0"/>
              <a:t>a free </a:t>
            </a:r>
            <a:r>
              <a:rPr lang="en-US" b="1" dirty="0" err="1"/>
              <a:t>Jupyter</a:t>
            </a:r>
            <a:r>
              <a:rPr lang="en-US" b="1" dirty="0"/>
              <a:t> Notebook environment(web based interactive computing platform)</a:t>
            </a:r>
            <a:r>
              <a:rPr lang="en-US" dirty="0"/>
              <a:t>. It is a free cloud-based service by Google which means you don't have to pay anything. One of the best things about </a:t>
            </a:r>
            <a:r>
              <a:rPr lang="en-US" dirty="0" err="1"/>
              <a:t>Colab</a:t>
            </a:r>
            <a:r>
              <a:rPr lang="en-US" dirty="0"/>
              <a:t> is that you don't need to install anything beforehand.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err="1"/>
              <a:t>Kaggle</a:t>
            </a:r>
            <a:r>
              <a:rPr lang="en-US" dirty="0"/>
              <a:t> allows users to find and publish data sets, explore and build models in a web-based data-science environment, work with other data scientists and machine learning engineers, and enter competitions to solve data science challenges.</a:t>
            </a:r>
          </a:p>
          <a:p>
            <a:r>
              <a:rPr lang="en-US" dirty="0"/>
              <a:t/>
            </a:r>
            <a:br>
              <a:rPr lang="en-US" dirty="0"/>
            </a:br>
            <a:endParaRPr lang="en-US" dirty="0"/>
          </a:p>
          <a:p>
            <a:r>
              <a:rPr lang="en-US" dirty="0"/>
              <a:t>Why does everyone use </a:t>
            </a:r>
            <a:r>
              <a:rPr lang="en-US" dirty="0" err="1"/>
              <a:t>Kaggle</a:t>
            </a:r>
            <a:r>
              <a:rPr lang="en-US" dirty="0"/>
              <a:t>?</a:t>
            </a:r>
          </a:p>
          <a:p>
            <a:r>
              <a:rPr lang="en-US" dirty="0"/>
              <a:t>Like Medium, </a:t>
            </a:r>
            <a:r>
              <a:rPr lang="en-US" dirty="0" err="1"/>
              <a:t>GitHub</a:t>
            </a:r>
            <a:r>
              <a:rPr lang="en-US" dirty="0"/>
              <a:t>, Stack Overflow, and LinkedIn, </a:t>
            </a:r>
            <a:r>
              <a:rPr lang="en-US" dirty="0" err="1"/>
              <a:t>Kaggle</a:t>
            </a:r>
            <a:r>
              <a:rPr lang="en-US" dirty="0"/>
              <a:t> </a:t>
            </a:r>
            <a:r>
              <a:rPr lang="en-US" b="1" dirty="0"/>
              <a:t>serves as a community where data analysts, data scientists, and machine learning engineers can come to learn, grow, and network</a:t>
            </a:r>
            <a:r>
              <a:rPr lang="en-US" dirty="0"/>
              <a:t>. You can post your work (data, code, and notebooks) that can be ultimately shared to grow your own community</a:t>
            </a:r>
          </a:p>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What is difference between Python IDLE and Anaconda?</a:t>
            </a:r>
          </a:p>
          <a:p>
            <a:r>
              <a:rPr lang="en-US" dirty="0"/>
              <a:t>The main difference between Anaconda and Python is, </a:t>
            </a:r>
            <a:r>
              <a:rPr lang="en-US" b="1" dirty="0"/>
              <a:t>Anaconda is a distribution of Python and R programming languages for data science and Machine learning tasks whereas Python is a high-level general-purpose programming language</a:t>
            </a:r>
            <a:r>
              <a:rPr lang="en-US" dirty="0"/>
              <a:t> whereas. The package manager in Anaconda is called </a:t>
            </a:r>
            <a:r>
              <a:rPr lang="en-US" dirty="0" err="1"/>
              <a:t>Conda</a:t>
            </a:r>
            <a:r>
              <a:rPr lang="en-US" dirty="0"/>
              <a:t> while for the Python it is pip.</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r>
              <a:rPr lang="en-US" dirty="0">
                <a:latin typeface="Times New Roman" pitchFamily="18" charset="0"/>
                <a:cs typeface="Times New Roman" pitchFamily="18" charset="0"/>
              </a:rPr>
              <a:t>WHAT IS HUMAN LEARNING?</a:t>
            </a:r>
          </a:p>
        </p:txBody>
      </p:sp>
      <p:sp>
        <p:nvSpPr>
          <p:cNvPr id="3" name="Content Placeholder 2"/>
          <p:cNvSpPr>
            <a:spLocks noGrp="1"/>
          </p:cNvSpPr>
          <p:nvPr>
            <p:ph idx="1"/>
          </p:nvPr>
        </p:nvSpPr>
        <p:spPr>
          <a:xfrm>
            <a:off x="304800" y="838200"/>
            <a:ext cx="8610600" cy="6019800"/>
          </a:xfrm>
        </p:spPr>
        <p:txBody>
          <a:bodyPr>
            <a:noAutofit/>
          </a:bodyPr>
          <a:lstStyle/>
          <a:p>
            <a:pPr>
              <a:lnSpc>
                <a:spcPct val="170000"/>
              </a:lnSpc>
              <a:buNone/>
            </a:pPr>
            <a:r>
              <a:rPr lang="en-US" sz="1600" dirty="0"/>
              <a:t>The Three Types of Learning</a:t>
            </a:r>
            <a:r>
              <a:rPr lang="en-US" sz="1600" dirty="0">
                <a:sym typeface="Wingdings" pitchFamily="2" charset="2"/>
              </a:rPr>
              <a:t>: (KSA)</a:t>
            </a:r>
            <a:endParaRPr lang="en-US" sz="1600" dirty="0"/>
          </a:p>
          <a:p>
            <a:pPr>
              <a:lnSpc>
                <a:spcPct val="170000"/>
              </a:lnSpc>
            </a:pPr>
            <a:r>
              <a:rPr lang="en-US" sz="1600" dirty="0">
                <a:solidFill>
                  <a:srgbClr val="FF0066"/>
                </a:solidFill>
              </a:rPr>
              <a:t>Cognitive: mental skills (Knowledge)</a:t>
            </a:r>
          </a:p>
          <a:p>
            <a:pPr>
              <a:lnSpc>
                <a:spcPct val="170000"/>
              </a:lnSpc>
            </a:pPr>
            <a:r>
              <a:rPr lang="en-US" sz="1600" dirty="0"/>
              <a:t>Affective: growth in feelings or emotional areas (Attitude)</a:t>
            </a:r>
          </a:p>
          <a:p>
            <a:pPr>
              <a:lnSpc>
                <a:spcPct val="170000"/>
              </a:lnSpc>
            </a:pPr>
            <a:r>
              <a:rPr lang="en-US" sz="1600" dirty="0"/>
              <a:t>Psychomotor: manual or physical skills (Skills)</a:t>
            </a:r>
          </a:p>
          <a:p>
            <a:pPr>
              <a:lnSpc>
                <a:spcPct val="170000"/>
              </a:lnSpc>
            </a:pPr>
            <a:r>
              <a:rPr lang="en-US" sz="1600" dirty="0">
                <a:solidFill>
                  <a:srgbClr val="FF0066"/>
                </a:solidFill>
              </a:rPr>
              <a:t>In cognitive science</a:t>
            </a:r>
            <a:r>
              <a:rPr lang="en-US" sz="1600" dirty="0"/>
              <a:t>, learning is typically referred to as the process of gaining information through observation.</a:t>
            </a:r>
          </a:p>
          <a:p>
            <a:endParaRPr lang="en-US" sz="1600" dirty="0"/>
          </a:p>
          <a:p>
            <a:pPr>
              <a:buNone/>
            </a:pPr>
            <a:r>
              <a:rPr lang="en-US" sz="1600" b="1" u="sng" dirty="0"/>
              <a:t>TYPES OF HUMAN LEARNING:</a:t>
            </a:r>
          </a:p>
          <a:p>
            <a:pPr>
              <a:lnSpc>
                <a:spcPct val="170000"/>
              </a:lnSpc>
              <a:buNone/>
            </a:pPr>
            <a:r>
              <a:rPr lang="en-US" sz="1600" dirty="0"/>
              <a:t>(1) either somebody who is an expert in the subject directly teaches us - </a:t>
            </a:r>
            <a:r>
              <a:rPr lang="en-US" sz="1600" b="1" dirty="0">
                <a:solidFill>
                  <a:srgbClr val="FF0066"/>
                </a:solidFill>
              </a:rPr>
              <a:t>learning directly under expert guidance, </a:t>
            </a:r>
            <a:endParaRPr lang="en-US" sz="1600" dirty="0"/>
          </a:p>
          <a:p>
            <a:pPr>
              <a:lnSpc>
                <a:spcPct val="170000"/>
              </a:lnSpc>
              <a:buNone/>
            </a:pPr>
            <a:r>
              <a:rPr lang="en-US" sz="1600" dirty="0"/>
              <a:t> (2) we build our own notion indirectly based on what we have learnt from the expert in the past - </a:t>
            </a:r>
            <a:r>
              <a:rPr lang="en-US" sz="1600" b="1" dirty="0">
                <a:solidFill>
                  <a:srgbClr val="FF0066"/>
                </a:solidFill>
              </a:rPr>
              <a:t>learning guided by knowledge gained from experts </a:t>
            </a:r>
            <a:endParaRPr lang="en-US" sz="1600" dirty="0"/>
          </a:p>
          <a:p>
            <a:pPr>
              <a:lnSpc>
                <a:spcPct val="170000"/>
              </a:lnSpc>
              <a:buNone/>
            </a:pPr>
            <a:r>
              <a:rPr lang="en-US" sz="1600" dirty="0"/>
              <a:t>(3) we do it ourselves, may be after multiple attempts, some being unsuccessful - </a:t>
            </a:r>
            <a:r>
              <a:rPr lang="en-US" sz="1600" b="1" dirty="0">
                <a:solidFill>
                  <a:srgbClr val="FF0066"/>
                </a:solidFill>
              </a:rPr>
              <a:t>self-learning.</a:t>
            </a:r>
            <a:endParaRPr lang="en-US" sz="1600" dirty="0"/>
          </a:p>
        </p:txBody>
      </p:sp>
      <p:sp>
        <p:nvSpPr>
          <p:cNvPr id="7170" name="AutoShape 2" descr="Unit 1:''' Differentiating Between Psychomotor, Cognitive, and Affective  Domains of Instruction - KNI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2" name="AutoShape 4" descr="Unit 1:''' Differentiating Between Psychomotor, Cognitive, and Affective  Domains of Instruction - KNIL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Content Placeholder 3" descr="download.jpg"/>
          <p:cNvPicPr>
            <a:picLocks noChangeAspect="1"/>
          </p:cNvPicPr>
          <p:nvPr/>
        </p:nvPicPr>
        <p:blipFill>
          <a:blip r:embed="rId2"/>
          <a:srcRect l="15273" t="23158" r="13463" b="19579"/>
          <a:stretch>
            <a:fillRect/>
          </a:stretch>
        </p:blipFill>
        <p:spPr>
          <a:xfrm>
            <a:off x="5105400" y="762000"/>
            <a:ext cx="3962400" cy="12192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5715000"/>
          </a:xfrm>
        </p:spPr>
        <p:txBody>
          <a:bodyPr>
            <a:normAutofit fontScale="70000" lnSpcReduction="20000"/>
          </a:bodyPr>
          <a:lstStyle/>
          <a:p>
            <a:r>
              <a:rPr lang="en-US" dirty="0"/>
              <a:t>IDLE is Python’s Integrated Development and Learning Environment.</a:t>
            </a:r>
          </a:p>
          <a:p>
            <a:pPr>
              <a:buNone/>
            </a:pPr>
            <a:endParaRPr lang="en-US" dirty="0"/>
          </a:p>
          <a:p>
            <a:pPr>
              <a:buNone/>
            </a:pPr>
            <a:r>
              <a:rPr lang="en-US" u="sng" dirty="0"/>
              <a:t>IDLE has the following features:</a:t>
            </a:r>
          </a:p>
          <a:p>
            <a:r>
              <a:rPr lang="en-US" dirty="0"/>
              <a:t>cross-platform: works mostly the same on Windows, Unix, and </a:t>
            </a:r>
            <a:r>
              <a:rPr lang="en-US" dirty="0" err="1"/>
              <a:t>macOS</a:t>
            </a:r>
            <a:endParaRPr lang="en-US" dirty="0"/>
          </a:p>
          <a:p>
            <a:r>
              <a:rPr lang="en-US" dirty="0"/>
              <a:t>Python shell window (interactive interpreter) with colorizing of code input, output, and error messages</a:t>
            </a:r>
          </a:p>
          <a:p>
            <a:r>
              <a:rPr lang="en-US" dirty="0"/>
              <a:t>multi-window text editor with multiple undo, Python colorizing, smart indent, call tips, auto completion, and other features.</a:t>
            </a:r>
          </a:p>
          <a:p>
            <a:pPr>
              <a:buNone/>
            </a:pPr>
            <a:endParaRPr lang="en-US" dirty="0"/>
          </a:p>
          <a:p>
            <a:pPr>
              <a:buNone/>
            </a:pPr>
            <a:r>
              <a:rPr lang="en-US" b="1" dirty="0">
                <a:hlinkClick r:id="rId2" action="ppaction://hlinkfile"/>
              </a:rPr>
              <a:t>Steps to Download and Install Python 3.9 on Windows and how to run python program</a:t>
            </a:r>
            <a:endParaRPr lang="en-US" dirty="0"/>
          </a:p>
          <a:p>
            <a:endParaRPr lang="en-US" dirty="0"/>
          </a:p>
        </p:txBody>
      </p:sp>
      <p:sp>
        <p:nvSpPr>
          <p:cNvPr id="4" name="TextBox 3"/>
          <p:cNvSpPr txBox="1"/>
          <p:nvPr/>
        </p:nvSpPr>
        <p:spPr>
          <a:xfrm>
            <a:off x="2133600" y="304800"/>
            <a:ext cx="5181600" cy="707886"/>
          </a:xfrm>
          <a:prstGeom prst="rect">
            <a:avLst/>
          </a:prstGeom>
          <a:noFill/>
        </p:spPr>
        <p:txBody>
          <a:bodyPr wrap="square" rtlCol="0">
            <a:spAutoFit/>
          </a:bodyPr>
          <a:lstStyle/>
          <a:p>
            <a:pPr algn="ctr"/>
            <a:r>
              <a:rPr lang="en-US" sz="4000" dirty="0">
                <a:latin typeface="Times New Roman" pitchFamily="18" charset="0"/>
                <a:cs typeface="Times New Roman" pitchFamily="18" charset="0"/>
              </a:rPr>
              <a:t>Python IDLE </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Python has two basic modes: script and interactive.</a:t>
            </a:r>
          </a:p>
          <a:p>
            <a:r>
              <a:rPr lang="en-US" dirty="0"/>
              <a:t> The normal mode is the mode where the scripted and finished .</a:t>
            </a:r>
            <a:r>
              <a:rPr lang="en-US" dirty="0" err="1"/>
              <a:t>py</a:t>
            </a:r>
            <a:r>
              <a:rPr lang="en-US" dirty="0"/>
              <a:t> files are run in the Python interpreter.</a:t>
            </a:r>
          </a:p>
          <a:p>
            <a:r>
              <a:rPr lang="en-US" dirty="0"/>
              <a:t> Interactive mode is a command line shell which gives immediate feedback for each statement, while running previously fed statements in active memory.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to Download and Install Python 3.9 on Windows - Data to Fish"/>
          <p:cNvPicPr>
            <a:picLocks noChangeAspect="1" noChangeArrowheads="1"/>
          </p:cNvPicPr>
          <p:nvPr/>
        </p:nvPicPr>
        <p:blipFill>
          <a:blip r:embed="rId2"/>
          <a:srcRect/>
          <a:stretch>
            <a:fillRect/>
          </a:stretch>
        </p:blipFill>
        <p:spPr bwMode="auto">
          <a:xfrm>
            <a:off x="252033" y="304800"/>
            <a:ext cx="8183379" cy="5791199"/>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ython (64-bit) Download (2021 Latest) for Windows 10, 8, 7"/>
          <p:cNvPicPr>
            <a:picLocks noGrp="1" noChangeAspect="1" noChangeArrowheads="1"/>
          </p:cNvPicPr>
          <p:nvPr>
            <p:ph idx="1"/>
          </p:nvPr>
        </p:nvPicPr>
        <p:blipFill>
          <a:blip r:embed="rId2"/>
          <a:srcRect/>
          <a:stretch>
            <a:fillRect/>
          </a:stretch>
        </p:blipFill>
        <p:spPr bwMode="auto">
          <a:xfrm>
            <a:off x="483007" y="381000"/>
            <a:ext cx="7975193" cy="5745163"/>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t>
            </a:r>
            <a:r>
              <a:rPr lang="en-US" dirty="0" err="1"/>
              <a:t>colaboratory</a:t>
            </a:r>
            <a:endParaRPr lang="en-US" dirty="0"/>
          </a:p>
        </p:txBody>
      </p:sp>
      <p:sp>
        <p:nvSpPr>
          <p:cNvPr id="3" name="Content Placeholder 2"/>
          <p:cNvSpPr>
            <a:spLocks noGrp="1"/>
          </p:cNvSpPr>
          <p:nvPr>
            <p:ph idx="1"/>
          </p:nvPr>
        </p:nvSpPr>
        <p:spPr/>
        <p:txBody>
          <a:bodyPr>
            <a:normAutofit fontScale="70000" lnSpcReduction="20000"/>
          </a:bodyPr>
          <a:lstStyle/>
          <a:p>
            <a:r>
              <a:rPr lang="en-US" b="1" dirty="0" err="1"/>
              <a:t>Colaboratory</a:t>
            </a:r>
            <a:r>
              <a:rPr lang="en-US" dirty="0"/>
              <a:t>, or “</a:t>
            </a:r>
            <a:r>
              <a:rPr lang="en-US" b="1" dirty="0" err="1"/>
              <a:t>Colab</a:t>
            </a:r>
            <a:r>
              <a:rPr lang="en-US" dirty="0"/>
              <a:t>” for short, is a product from </a:t>
            </a:r>
            <a:r>
              <a:rPr lang="en-US" b="1" dirty="0"/>
              <a:t>Google</a:t>
            </a:r>
            <a:r>
              <a:rPr lang="en-US" dirty="0"/>
              <a:t> Research. </a:t>
            </a:r>
            <a:r>
              <a:rPr lang="en-US" b="1" dirty="0" err="1"/>
              <a:t>Colab</a:t>
            </a:r>
            <a:r>
              <a:rPr lang="en-US" dirty="0"/>
              <a:t> allows anybody to write and execute python code through the browser, and is especially well suited to machine learning, data analysis and education.</a:t>
            </a:r>
          </a:p>
          <a:p>
            <a:r>
              <a:rPr lang="en-US" b="1" dirty="0"/>
              <a:t>Google</a:t>
            </a:r>
            <a:r>
              <a:rPr lang="en-US" dirty="0"/>
              <a:t> </a:t>
            </a:r>
            <a:r>
              <a:rPr lang="en-US" dirty="0" err="1"/>
              <a:t>Colaboratory</a:t>
            </a:r>
            <a:r>
              <a:rPr lang="en-US" dirty="0"/>
              <a:t> is a free online cloud-based </a:t>
            </a:r>
            <a:r>
              <a:rPr lang="en-US" dirty="0" err="1"/>
              <a:t>Jupyter</a:t>
            </a:r>
            <a:r>
              <a:rPr lang="en-US" dirty="0"/>
              <a:t> notebook environment that allows us to train our machine learning and deep learning models. </a:t>
            </a:r>
          </a:p>
          <a:p>
            <a:r>
              <a:rPr lang="en-US" dirty="0"/>
              <a:t>It does not matter which computer you have, what it's configuration is, and how ancient it might be.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400800"/>
          </a:xfrm>
        </p:spPr>
        <p:txBody>
          <a:bodyPr>
            <a:normAutofit fontScale="47500" lnSpcReduction="20000"/>
          </a:bodyPr>
          <a:lstStyle/>
          <a:p>
            <a:pPr>
              <a:lnSpc>
                <a:spcPct val="170000"/>
              </a:lnSpc>
              <a:buNone/>
            </a:pPr>
            <a:r>
              <a:rPr lang="en-US" b="1" u="sng" dirty="0"/>
              <a:t>Learning under expert guidance:</a:t>
            </a:r>
          </a:p>
          <a:p>
            <a:pPr>
              <a:lnSpc>
                <a:spcPct val="170000"/>
              </a:lnSpc>
            </a:pPr>
            <a:r>
              <a:rPr lang="en-US" dirty="0"/>
              <a:t>An infant may inculcate certain traits and characteristics, </a:t>
            </a:r>
            <a:r>
              <a:rPr lang="en-US" b="1" i="1" dirty="0"/>
              <a:t>learning straight from its guardians</a:t>
            </a:r>
            <a:r>
              <a:rPr lang="en-US" dirty="0"/>
              <a:t>.</a:t>
            </a:r>
          </a:p>
          <a:p>
            <a:pPr>
              <a:lnSpc>
                <a:spcPct val="170000"/>
              </a:lnSpc>
              <a:buNone/>
            </a:pPr>
            <a:endParaRPr lang="en-US" dirty="0"/>
          </a:p>
          <a:p>
            <a:pPr>
              <a:lnSpc>
                <a:spcPct val="170000"/>
              </a:lnSpc>
              <a:buNone/>
            </a:pPr>
            <a:r>
              <a:rPr lang="en-US" b="1" u="sng" dirty="0"/>
              <a:t>Learning guided by knowledge gained from experts:</a:t>
            </a:r>
          </a:p>
          <a:p>
            <a:pPr>
              <a:lnSpc>
                <a:spcPct val="170000"/>
              </a:lnSpc>
            </a:pPr>
            <a:r>
              <a:rPr lang="en-US" dirty="0"/>
              <a:t>learning also happens with the knowledge which has been imparted by </a:t>
            </a:r>
            <a:r>
              <a:rPr lang="en-US" b="1" i="1" dirty="0"/>
              <a:t>teacher or mentor at some point of time in some other form/context</a:t>
            </a:r>
            <a:r>
              <a:rPr lang="en-US" dirty="0"/>
              <a:t>. </a:t>
            </a:r>
          </a:p>
          <a:p>
            <a:pPr>
              <a:lnSpc>
                <a:spcPct val="170000"/>
              </a:lnSpc>
            </a:pPr>
            <a:r>
              <a:rPr lang="en-US" dirty="0"/>
              <a:t>For example, a baby can group together all objects of same </a:t>
            </a:r>
            <a:r>
              <a:rPr lang="en-US" dirty="0" err="1"/>
              <a:t>colour</a:t>
            </a:r>
            <a:r>
              <a:rPr lang="en-US" dirty="0"/>
              <a:t> even if his parents have not specifically taught him to do so. He is able to do so because at some point of time or other his parents have told him which </a:t>
            </a:r>
            <a:r>
              <a:rPr lang="en-US" dirty="0" err="1"/>
              <a:t>colour</a:t>
            </a:r>
            <a:r>
              <a:rPr lang="en-US" dirty="0"/>
              <a:t> is blue, which is red, which is green, etc.</a:t>
            </a:r>
          </a:p>
          <a:p>
            <a:pPr>
              <a:lnSpc>
                <a:spcPct val="170000"/>
              </a:lnSpc>
            </a:pPr>
            <a:r>
              <a:rPr lang="en-US" dirty="0"/>
              <a:t>there is no direct learning.</a:t>
            </a:r>
          </a:p>
          <a:p>
            <a:pPr>
              <a:lnSpc>
                <a:spcPct val="170000"/>
              </a:lnSpc>
              <a:buNone/>
            </a:pPr>
            <a:endParaRPr lang="en-US" dirty="0"/>
          </a:p>
          <a:p>
            <a:pPr>
              <a:lnSpc>
                <a:spcPct val="170000"/>
              </a:lnSpc>
              <a:buNone/>
            </a:pPr>
            <a:r>
              <a:rPr lang="en-US" b="1" u="sng" dirty="0"/>
              <a:t>Learning by self:</a:t>
            </a:r>
          </a:p>
          <a:p>
            <a:pPr>
              <a:lnSpc>
                <a:spcPct val="170000"/>
              </a:lnSpc>
            </a:pPr>
            <a:r>
              <a:rPr lang="en-US" dirty="0"/>
              <a:t>humans are left </a:t>
            </a:r>
            <a:r>
              <a:rPr lang="en-US" b="1" i="1" dirty="0"/>
              <a:t>to learn on their own</a:t>
            </a:r>
            <a:r>
              <a:rPr lang="en-US" dirty="0"/>
              <a:t>. A classic example is a baby learning to walk through obstacles.</a:t>
            </a:r>
          </a:p>
          <a:p>
            <a:pPr>
              <a:lnSpc>
                <a:spcPct val="170000"/>
              </a:lnSpc>
            </a:pPr>
            <a:r>
              <a:rPr lang="en-US" dirty="0"/>
              <a:t>A lot of things need to </a:t>
            </a:r>
            <a:r>
              <a:rPr lang="en-US" b="1" i="1" dirty="0"/>
              <a:t>be learnt only from mistakes made in the past</a:t>
            </a:r>
            <a:r>
              <a:rPr lang="en-US" dirty="0"/>
              <a:t>. We tend to form a check list on things that we should do, and things that we should not do, based on our experiences.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What is machine learning?</a:t>
            </a:r>
          </a:p>
        </p:txBody>
      </p:sp>
      <p:sp>
        <p:nvSpPr>
          <p:cNvPr id="3" name="Content Placeholder 2"/>
          <p:cNvSpPr>
            <a:spLocks noGrp="1"/>
          </p:cNvSpPr>
          <p:nvPr>
            <p:ph idx="1"/>
          </p:nvPr>
        </p:nvSpPr>
        <p:spPr>
          <a:xfrm>
            <a:off x="304800" y="1295400"/>
            <a:ext cx="8458200" cy="5334000"/>
          </a:xfrm>
        </p:spPr>
        <p:txBody>
          <a:bodyPr>
            <a:normAutofit fontScale="62500" lnSpcReduction="20000"/>
          </a:bodyPr>
          <a:lstStyle/>
          <a:p>
            <a:pPr algn="just">
              <a:lnSpc>
                <a:spcPct val="170000"/>
              </a:lnSpc>
            </a:pPr>
            <a:r>
              <a:rPr lang="en-US" dirty="0"/>
              <a:t>Do machines really learn?</a:t>
            </a:r>
          </a:p>
          <a:p>
            <a:pPr algn="just">
              <a:lnSpc>
                <a:spcPct val="170000"/>
              </a:lnSpc>
            </a:pPr>
            <a:r>
              <a:rPr lang="en-US" dirty="0"/>
              <a:t>If so, how do they learn?</a:t>
            </a:r>
          </a:p>
          <a:p>
            <a:pPr algn="just">
              <a:lnSpc>
                <a:spcPct val="170000"/>
              </a:lnSpc>
            </a:pPr>
            <a:r>
              <a:rPr lang="en-US" dirty="0"/>
              <a:t>Which problem can we consider as a well-posed learning problem? What are the important features that are required to well-define a learning problem?</a:t>
            </a:r>
          </a:p>
          <a:p>
            <a:pPr algn="just">
              <a:lnSpc>
                <a:spcPct val="170000"/>
              </a:lnSpc>
              <a:buNone/>
            </a:pPr>
            <a:r>
              <a:rPr lang="en-US" dirty="0"/>
              <a:t>Definition of machine learning:</a:t>
            </a:r>
          </a:p>
          <a:p>
            <a:pPr algn="just">
              <a:lnSpc>
                <a:spcPct val="170000"/>
              </a:lnSpc>
              <a:buNone/>
            </a:pPr>
            <a:r>
              <a:rPr lang="en-US" dirty="0"/>
              <a:t>		Machine learning is an application of Artificial Intelligence where we give machines access to data and let them use that data to learn for themselves. It's basically getting a computer to perform a task without explicitly being programmed to do 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324600"/>
          </a:xfrm>
        </p:spPr>
        <p:txBody>
          <a:bodyPr>
            <a:normAutofit fontScale="62500" lnSpcReduction="20000"/>
          </a:bodyPr>
          <a:lstStyle/>
          <a:p>
            <a:r>
              <a:rPr lang="en-US" dirty="0"/>
              <a:t>Tom M. Mitchell, Professor of Machine Learning Department, School of Computer Science, Carnegie Mellon University has defined machine learning as </a:t>
            </a:r>
          </a:p>
          <a:p>
            <a:pPr>
              <a:buNone/>
            </a:pPr>
            <a:r>
              <a:rPr lang="en-US" dirty="0"/>
              <a:t>‘A computer program is said to learn from experience E with respect to some class of tasks T and performance measure P, if its performance at tasks in T, as measured by P, improves with experience E.’</a:t>
            </a:r>
          </a:p>
          <a:p>
            <a:pPr>
              <a:buNone/>
            </a:pPr>
            <a:endParaRPr lang="en-US" dirty="0"/>
          </a:p>
          <a:p>
            <a:pPr>
              <a:buNone/>
            </a:pPr>
            <a:r>
              <a:rPr lang="en-US" dirty="0"/>
              <a:t>ML brings Statistics and computer science together to enable the computer to do the task without human intervention.</a:t>
            </a:r>
          </a:p>
          <a:p>
            <a:pPr>
              <a:buNone/>
            </a:pPr>
            <a:r>
              <a:rPr lang="en-US" dirty="0"/>
              <a:t>Once feeding the images of object, it recognize the objects through its </a:t>
            </a:r>
            <a:r>
              <a:rPr lang="en-US" b="1" dirty="0"/>
              <a:t>statistical patterns.</a:t>
            </a:r>
          </a:p>
          <a:p>
            <a:pPr>
              <a:buNone/>
            </a:pPr>
            <a:r>
              <a:rPr lang="en-US" b="1" dirty="0">
                <a:hlinkClick r:id="rId2"/>
              </a:rPr>
              <a:t>https://www.youtube.com/watch?v=f_uwKZIAeM0</a:t>
            </a:r>
            <a:r>
              <a:rPr lang="en-US" b="1" dirty="0"/>
              <a:t> How machine learns</a:t>
            </a:r>
          </a:p>
          <a:p>
            <a:pPr>
              <a:buNone/>
            </a:pPr>
            <a:r>
              <a:rPr lang="en-US" b="1" dirty="0">
                <a:hlinkClick r:id="rId3"/>
              </a:rPr>
              <a:t>https://www.youtube.com/watch?v=jxihC6ucRQQ</a:t>
            </a:r>
            <a:r>
              <a:rPr lang="en-US" b="1" dirty="0"/>
              <a:t> ML in 5 minutes</a:t>
            </a:r>
          </a:p>
          <a:p>
            <a:pPr>
              <a:buNone/>
            </a:pP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machine learns ?</a:t>
            </a:r>
          </a:p>
        </p:txBody>
      </p:sp>
      <p:sp>
        <p:nvSpPr>
          <p:cNvPr id="3" name="Content Placeholder 2"/>
          <p:cNvSpPr>
            <a:spLocks noGrp="1"/>
          </p:cNvSpPr>
          <p:nvPr>
            <p:ph idx="1"/>
          </p:nvPr>
        </p:nvSpPr>
        <p:spPr>
          <a:xfrm>
            <a:off x="457200" y="1600200"/>
            <a:ext cx="8382000" cy="5105400"/>
          </a:xfrm>
        </p:spPr>
        <p:txBody>
          <a:bodyPr>
            <a:normAutofit fontScale="55000" lnSpcReduction="20000"/>
          </a:bodyPr>
          <a:lstStyle/>
          <a:p>
            <a:r>
              <a:rPr lang="en-US" dirty="0"/>
              <a:t>Taking dataset and divided into two parts : training data (80%)and testing data(20%).</a:t>
            </a:r>
          </a:p>
          <a:p>
            <a:pPr>
              <a:buNone/>
            </a:pPr>
            <a:endParaRPr lang="en-US" dirty="0"/>
          </a:p>
          <a:p>
            <a:r>
              <a:rPr lang="en-US" b="1" dirty="0">
                <a:solidFill>
                  <a:srgbClr val="FF0066"/>
                </a:solidFill>
              </a:rPr>
              <a:t>Training data -&gt; trains ML algorithm -&gt;build a  model.</a:t>
            </a:r>
          </a:p>
          <a:p>
            <a:r>
              <a:rPr lang="en-US" b="1" dirty="0">
                <a:solidFill>
                  <a:srgbClr val="FF0066"/>
                </a:solidFill>
              </a:rPr>
              <a:t>Test data -&gt; model -&gt; predicting  (evaluated for accuracy).</a:t>
            </a:r>
          </a:p>
          <a:p>
            <a:pPr>
              <a:buNone/>
            </a:pPr>
            <a:endParaRPr lang="en-US" b="1" dirty="0">
              <a:solidFill>
                <a:srgbClr val="FF0066"/>
              </a:solidFill>
            </a:endParaRPr>
          </a:p>
          <a:p>
            <a:pPr>
              <a:buNone/>
            </a:pPr>
            <a:r>
              <a:rPr lang="en-US" dirty="0"/>
              <a:t>What is dataset and database?</a:t>
            </a:r>
          </a:p>
          <a:p>
            <a:pPr>
              <a:buNone/>
            </a:pPr>
            <a:r>
              <a:rPr lang="en-US" dirty="0"/>
              <a:t>	Dataset is a collection of data in the form of numerical, images, videos etc</a:t>
            </a:r>
          </a:p>
          <a:p>
            <a:pPr>
              <a:buNone/>
            </a:pPr>
            <a:r>
              <a:rPr lang="en-US" dirty="0"/>
              <a:t>Example :</a:t>
            </a:r>
          </a:p>
          <a:p>
            <a:r>
              <a:rPr lang="en-US" dirty="0"/>
              <a:t> the test scores of each student in a particular class is a data set. </a:t>
            </a:r>
          </a:p>
          <a:p>
            <a:pPr>
              <a:buNone/>
            </a:pPr>
            <a:r>
              <a:rPr lang="en-US" dirty="0"/>
              <a:t>Database:</a:t>
            </a:r>
          </a:p>
          <a:p>
            <a:r>
              <a:rPr lang="en-US" dirty="0"/>
              <a:t>Set of organized data and accessed by DBMS.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100+ Machine Learning Interview Questions Answers PDF"/>
          <p:cNvPicPr>
            <a:picLocks noChangeAspect="1" noChangeArrowheads="1"/>
          </p:cNvPicPr>
          <p:nvPr/>
        </p:nvPicPr>
        <p:blipFill>
          <a:blip r:embed="rId2"/>
          <a:srcRect/>
          <a:stretch>
            <a:fillRect/>
          </a:stretch>
        </p:blipFill>
        <p:spPr bwMode="auto">
          <a:xfrm>
            <a:off x="302602" y="1143000"/>
            <a:ext cx="8623788" cy="50292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latin typeface="Times New Roman" pitchFamily="18" charset="0"/>
                <a:cs typeface="Times New Roman" pitchFamily="18" charset="0"/>
              </a:rPr>
              <a:t>How do machines learn?</a:t>
            </a:r>
          </a:p>
        </p:txBody>
      </p:sp>
      <p:sp>
        <p:nvSpPr>
          <p:cNvPr id="3" name="Content Placeholder 2"/>
          <p:cNvSpPr>
            <a:spLocks noGrp="1"/>
          </p:cNvSpPr>
          <p:nvPr>
            <p:ph idx="1"/>
          </p:nvPr>
        </p:nvSpPr>
        <p:spPr>
          <a:xfrm>
            <a:off x="304800" y="990600"/>
            <a:ext cx="8839200" cy="4114800"/>
          </a:xfrm>
        </p:spPr>
        <p:txBody>
          <a:bodyPr>
            <a:normAutofit fontScale="55000" lnSpcReduction="20000"/>
          </a:bodyPr>
          <a:lstStyle/>
          <a:p>
            <a:pPr>
              <a:lnSpc>
                <a:spcPct val="170000"/>
              </a:lnSpc>
            </a:pPr>
            <a:r>
              <a:rPr lang="en-US" dirty="0"/>
              <a:t>The basic machine learning process can be divided into three parts.</a:t>
            </a:r>
          </a:p>
          <a:p>
            <a:pPr>
              <a:lnSpc>
                <a:spcPct val="170000"/>
              </a:lnSpc>
              <a:buNone/>
            </a:pPr>
            <a:r>
              <a:rPr lang="en-US" dirty="0"/>
              <a:t>1. </a:t>
            </a:r>
            <a:r>
              <a:rPr lang="en-US" b="1" dirty="0"/>
              <a:t>Data Input: Past data or information is utilized as a basis for future </a:t>
            </a:r>
            <a:r>
              <a:rPr lang="en-US" dirty="0"/>
              <a:t>decision-making</a:t>
            </a:r>
          </a:p>
          <a:p>
            <a:pPr>
              <a:lnSpc>
                <a:spcPct val="170000"/>
              </a:lnSpc>
              <a:buNone/>
            </a:pPr>
            <a:r>
              <a:rPr lang="en-US" dirty="0"/>
              <a:t>2. </a:t>
            </a:r>
            <a:r>
              <a:rPr lang="en-US" b="1" dirty="0"/>
              <a:t>Abstraction: The input data is represented in a broader way through the </a:t>
            </a:r>
            <a:r>
              <a:rPr lang="en-US" dirty="0"/>
              <a:t>underlying algorithm</a:t>
            </a:r>
          </a:p>
          <a:p>
            <a:pPr>
              <a:lnSpc>
                <a:spcPct val="170000"/>
              </a:lnSpc>
              <a:buNone/>
            </a:pPr>
            <a:r>
              <a:rPr lang="en-US" dirty="0"/>
              <a:t>3. </a:t>
            </a:r>
            <a:r>
              <a:rPr lang="en-US" b="1" dirty="0"/>
              <a:t>Generalization: The abstracted representation is generalized to form a </a:t>
            </a:r>
            <a:r>
              <a:rPr lang="en-US" dirty="0"/>
              <a:t>framework for making decisions</a:t>
            </a:r>
          </a:p>
          <a:p>
            <a:pPr algn="ctr">
              <a:lnSpc>
                <a:spcPct val="170000"/>
              </a:lnSpc>
              <a:buNone/>
            </a:pPr>
            <a:r>
              <a:rPr lang="en-US" sz="5100" b="1" dirty="0"/>
              <a:t>FIG. 1.2 Process of machine learning</a:t>
            </a:r>
            <a:endParaRPr lang="en-US" sz="5100" dirty="0"/>
          </a:p>
        </p:txBody>
      </p:sp>
      <p:pic>
        <p:nvPicPr>
          <p:cNvPr id="2050" name="Picture 2"/>
          <p:cNvPicPr>
            <a:picLocks noChangeAspect="1" noChangeArrowheads="1"/>
          </p:cNvPicPr>
          <p:nvPr/>
        </p:nvPicPr>
        <p:blipFill>
          <a:blip r:embed="rId2"/>
          <a:srcRect/>
          <a:stretch>
            <a:fillRect/>
          </a:stretch>
        </p:blipFill>
        <p:spPr bwMode="auto">
          <a:xfrm>
            <a:off x="2057400" y="5029200"/>
            <a:ext cx="6292362" cy="14478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991600" cy="6400800"/>
          </a:xfrm>
        </p:spPr>
        <p:txBody>
          <a:bodyPr>
            <a:normAutofit fontScale="62500" lnSpcReduction="20000"/>
          </a:bodyPr>
          <a:lstStyle/>
          <a:p>
            <a:pPr>
              <a:lnSpc>
                <a:spcPct val="170000"/>
              </a:lnSpc>
              <a:buNone/>
            </a:pPr>
            <a:r>
              <a:rPr lang="en-US" b="1" u="sng" dirty="0">
                <a:latin typeface="Times New Roman" pitchFamily="18" charset="0"/>
                <a:cs typeface="Times New Roman" pitchFamily="18" charset="0"/>
              </a:rPr>
              <a:t>Assume a Fully Automated home: </a:t>
            </a:r>
          </a:p>
          <a:p>
            <a:pPr>
              <a:lnSpc>
                <a:spcPct val="170000"/>
              </a:lnSpc>
            </a:pPr>
            <a:r>
              <a:rPr lang="en-US" dirty="0">
                <a:latin typeface="Times New Roman" pitchFamily="18" charset="0"/>
                <a:cs typeface="Times New Roman" pitchFamily="18" charset="0"/>
              </a:rPr>
              <a:t>After returning back to home from work and directly go to bed .AI of your house looks at you and analyses everything </a:t>
            </a:r>
            <a:r>
              <a:rPr lang="en-US" dirty="0" err="1">
                <a:latin typeface="Times New Roman" pitchFamily="18" charset="0"/>
                <a:cs typeface="Times New Roman" pitchFamily="18" charset="0"/>
              </a:rPr>
              <a:t>abt</a:t>
            </a:r>
            <a:r>
              <a:rPr lang="en-US" dirty="0">
                <a:latin typeface="Times New Roman" pitchFamily="18" charset="0"/>
                <a:cs typeface="Times New Roman" pitchFamily="18" charset="0"/>
              </a:rPr>
              <a:t> you by using the sensors  around you.</a:t>
            </a:r>
          </a:p>
          <a:p>
            <a:pPr>
              <a:lnSpc>
                <a:spcPct val="170000"/>
              </a:lnSpc>
              <a:buNone/>
            </a:pPr>
            <a:r>
              <a:rPr lang="en-US" dirty="0">
                <a:latin typeface="Times New Roman" pitchFamily="18" charset="0"/>
                <a:cs typeface="Times New Roman" pitchFamily="18" charset="0"/>
              </a:rPr>
              <a:t>      Light go dark , Air conditioner will be adjusted to the temp of your body needs </a:t>
            </a:r>
          </a:p>
          <a:p>
            <a:pPr>
              <a:lnSpc>
                <a:spcPct val="170000"/>
              </a:lnSpc>
            </a:pPr>
            <a:r>
              <a:rPr lang="en-US" dirty="0">
                <a:latin typeface="Times New Roman" pitchFamily="18" charset="0"/>
                <a:cs typeface="Times New Roman" pitchFamily="18" charset="0"/>
              </a:rPr>
              <a:t>Next morning, need to back to work, AI sets everything of your morning necessities </a:t>
            </a:r>
            <a:r>
              <a:rPr lang="en-US" dirty="0" err="1">
                <a:latin typeface="Times New Roman" pitchFamily="18" charset="0"/>
                <a:cs typeface="Times New Roman" pitchFamily="18" charset="0"/>
              </a:rPr>
              <a:t>ie</a:t>
            </a:r>
            <a:r>
              <a:rPr lang="en-US" dirty="0">
                <a:latin typeface="Times New Roman" pitchFamily="18" charset="0"/>
                <a:cs typeface="Times New Roman" pitchFamily="18" charset="0"/>
              </a:rPr>
              <a:t> water is set to optimal temp to take bath, news or </a:t>
            </a:r>
            <a:r>
              <a:rPr lang="en-US" dirty="0" err="1">
                <a:latin typeface="Times New Roman" pitchFamily="18" charset="0"/>
                <a:cs typeface="Times New Roman" pitchFamily="18" charset="0"/>
              </a:rPr>
              <a:t>musics</a:t>
            </a:r>
            <a:r>
              <a:rPr lang="en-US" dirty="0">
                <a:latin typeface="Times New Roman" pitchFamily="18" charset="0"/>
                <a:cs typeface="Times New Roman" pitchFamily="18" charset="0"/>
              </a:rPr>
              <a:t> will be played based on </a:t>
            </a:r>
            <a:r>
              <a:rPr lang="en-US" dirty="0" err="1">
                <a:latin typeface="Times New Roman" pitchFamily="18" charset="0"/>
                <a:cs typeface="Times New Roman" pitchFamily="18" charset="0"/>
              </a:rPr>
              <a:t>ur</a:t>
            </a:r>
            <a:r>
              <a:rPr lang="en-US" dirty="0">
                <a:latin typeface="Times New Roman" pitchFamily="18" charset="0"/>
                <a:cs typeface="Times New Roman" pitchFamily="18" charset="0"/>
              </a:rPr>
              <a:t> mood based on sentiment analysis alg..</a:t>
            </a:r>
          </a:p>
          <a:p>
            <a:pPr>
              <a:lnSpc>
                <a:spcPct val="170000"/>
              </a:lnSpc>
              <a:buNone/>
            </a:pPr>
            <a:r>
              <a:rPr lang="en-US" dirty="0">
                <a:latin typeface="Times New Roman" pitchFamily="18" charset="0"/>
                <a:cs typeface="Times New Roman" pitchFamily="18" charset="0"/>
              </a:rPr>
              <a:t>	Cab is booked in time to go for work.</a:t>
            </a:r>
          </a:p>
          <a:p>
            <a:pPr>
              <a:lnSpc>
                <a:spcPct val="170000"/>
              </a:lnSpc>
            </a:pPr>
            <a:r>
              <a:rPr lang="en-US" dirty="0">
                <a:latin typeface="Times New Roman" pitchFamily="18" charset="0"/>
                <a:cs typeface="Times New Roman" pitchFamily="18" charset="0"/>
              </a:rPr>
              <a:t>Everything is becoming reality ever so </a:t>
            </a:r>
            <a:r>
              <a:rPr lang="en-US" dirty="0" err="1">
                <a:latin typeface="Times New Roman" pitchFamily="18" charset="0"/>
                <a:cs typeface="Times New Roman" pitchFamily="18" charset="0"/>
              </a:rPr>
              <a:t>slowely</a:t>
            </a:r>
            <a:r>
              <a:rPr lang="en-US" dirty="0">
                <a:latin typeface="Times New Roman" pitchFamily="18" charset="0"/>
                <a:cs typeface="Times New Roman" pitchFamily="18" charset="0"/>
              </a:rPr>
              <a:t> but its going in right direction.</a:t>
            </a:r>
          </a:p>
          <a:p>
            <a:pPr>
              <a:lnSpc>
                <a:spcPct val="170000"/>
              </a:lnSpc>
            </a:pPr>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1"/>
            <a:ext cx="8686800" cy="3352800"/>
          </a:xfrm>
        </p:spPr>
        <p:txBody>
          <a:bodyPr>
            <a:normAutofit fontScale="55000" lnSpcReduction="20000"/>
          </a:bodyPr>
          <a:lstStyle/>
          <a:p>
            <a:pPr>
              <a:buNone/>
            </a:pPr>
            <a:r>
              <a:rPr lang="en-US" b="1" u="sng" dirty="0"/>
              <a:t>Example:</a:t>
            </a:r>
          </a:p>
          <a:p>
            <a:pPr>
              <a:buNone/>
            </a:pPr>
            <a:r>
              <a:rPr lang="en-US" dirty="0"/>
              <a:t>Students preparing for exam:</a:t>
            </a:r>
          </a:p>
          <a:p>
            <a:r>
              <a:rPr lang="en-US" dirty="0"/>
              <a:t>If Syllabus is simple, then easy to memorize </a:t>
            </a:r>
          </a:p>
          <a:p>
            <a:r>
              <a:rPr lang="en-US" dirty="0"/>
              <a:t>If vast, its difficult to memorize.</a:t>
            </a:r>
          </a:p>
          <a:p>
            <a:r>
              <a:rPr lang="en-US" dirty="0"/>
              <a:t>So, a good option is to figure out the key points or ideas amongst a vast pool of knowledge. </a:t>
            </a:r>
          </a:p>
          <a:p>
            <a:r>
              <a:rPr lang="en-US" dirty="0"/>
              <a:t>This helps in creating an </a:t>
            </a:r>
            <a:r>
              <a:rPr lang="en-US" b="1" dirty="0"/>
              <a:t>outline of topics </a:t>
            </a:r>
            <a:r>
              <a:rPr lang="en-US" dirty="0"/>
              <a:t>and a conceptual mapping of those outlined topics with the entire knowledge pool.</a:t>
            </a:r>
          </a:p>
        </p:txBody>
      </p:sp>
      <p:pic>
        <p:nvPicPr>
          <p:cNvPr id="32770" name="Picture 2"/>
          <p:cNvPicPr>
            <a:picLocks noChangeAspect="1" noChangeArrowheads="1"/>
          </p:cNvPicPr>
          <p:nvPr/>
        </p:nvPicPr>
        <p:blipFill>
          <a:blip r:embed="rId2"/>
          <a:srcRect l="12299" t="37500" r="32650" b="19792"/>
          <a:stretch>
            <a:fillRect/>
          </a:stretch>
        </p:blipFill>
        <p:spPr bwMode="auto">
          <a:xfrm>
            <a:off x="1295400" y="3581400"/>
            <a:ext cx="7162800" cy="3124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324600"/>
          </a:xfrm>
        </p:spPr>
        <p:txBody>
          <a:bodyPr>
            <a:normAutofit fontScale="55000" lnSpcReduction="20000"/>
          </a:bodyPr>
          <a:lstStyle/>
          <a:p>
            <a:pPr>
              <a:lnSpc>
                <a:spcPct val="170000"/>
              </a:lnSpc>
            </a:pPr>
            <a:r>
              <a:rPr lang="en-US" dirty="0"/>
              <a:t>The first part of machine learning process is abstraction i.e. </a:t>
            </a:r>
            <a:r>
              <a:rPr lang="en-US" b="1" dirty="0"/>
              <a:t>abstract the knowledge which comes as input data in the form of a model</a:t>
            </a:r>
            <a:r>
              <a:rPr lang="en-US" dirty="0"/>
              <a:t>. However, this abstraction process, or </a:t>
            </a:r>
            <a:r>
              <a:rPr lang="en-US" b="1" dirty="0"/>
              <a:t>more popularly training the model</a:t>
            </a:r>
            <a:r>
              <a:rPr lang="en-US" dirty="0"/>
              <a:t>, is just one part of machine learning. </a:t>
            </a:r>
          </a:p>
          <a:p>
            <a:pPr>
              <a:lnSpc>
                <a:spcPct val="170000"/>
              </a:lnSpc>
            </a:pPr>
            <a:r>
              <a:rPr lang="en-US" dirty="0"/>
              <a:t>The other key part is to tune up the abstracted knowledge to a form which can be used to take future decisions. This is achieved as a part of generalization. </a:t>
            </a:r>
          </a:p>
          <a:p>
            <a:pPr>
              <a:lnSpc>
                <a:spcPct val="170000"/>
              </a:lnSpc>
            </a:pPr>
            <a:r>
              <a:rPr lang="en-US" dirty="0"/>
              <a:t>This part is quite difficult to achieve. This is because the model is trained based on a finite set of data, which may possess a limited set of characteristics. </a:t>
            </a:r>
          </a:p>
          <a:p>
            <a:pPr>
              <a:lnSpc>
                <a:spcPct val="170000"/>
              </a:lnSpc>
            </a:pPr>
            <a:r>
              <a:rPr lang="en-US" dirty="0"/>
              <a:t>But when we want to apply the model to take decision on a set of unknown data, usually termed as test data, we may encounter two problems:</a:t>
            </a:r>
          </a:p>
          <a:p>
            <a:pPr>
              <a:lnSpc>
                <a:spcPct val="170000"/>
              </a:lnSpc>
              <a:buNone/>
            </a:pPr>
            <a:r>
              <a:rPr lang="en-US" dirty="0"/>
              <a:t>1. The trained model is aligned with the training data too much, hence</a:t>
            </a:r>
          </a:p>
          <a:p>
            <a:pPr>
              <a:lnSpc>
                <a:spcPct val="170000"/>
              </a:lnSpc>
              <a:buNone/>
            </a:pPr>
            <a:r>
              <a:rPr lang="en-US" dirty="0"/>
              <a:t>may not portray the actual trend.</a:t>
            </a:r>
          </a:p>
          <a:p>
            <a:pPr>
              <a:lnSpc>
                <a:spcPct val="170000"/>
              </a:lnSpc>
              <a:buNone/>
            </a:pPr>
            <a:r>
              <a:rPr lang="en-US" dirty="0"/>
              <a:t>2. The test data possess certain characteristics apparently unknown to the</a:t>
            </a:r>
          </a:p>
          <a:p>
            <a:pPr>
              <a:lnSpc>
                <a:spcPct val="170000"/>
              </a:lnSpc>
              <a:buNone/>
            </a:pPr>
            <a:r>
              <a:rPr lang="en-US" dirty="0"/>
              <a:t>training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Well-posed learning problem</a:t>
            </a:r>
          </a:p>
        </p:txBody>
      </p:sp>
      <p:sp>
        <p:nvSpPr>
          <p:cNvPr id="3" name="Content Placeholder 2"/>
          <p:cNvSpPr>
            <a:spLocks noGrp="1"/>
          </p:cNvSpPr>
          <p:nvPr>
            <p:ph idx="1"/>
          </p:nvPr>
        </p:nvSpPr>
        <p:spPr/>
        <p:txBody>
          <a:bodyPr>
            <a:normAutofit fontScale="92500"/>
          </a:bodyPr>
          <a:lstStyle/>
          <a:p>
            <a:r>
              <a:rPr lang="en-US" dirty="0"/>
              <a:t>The framework involves answering three questions: </a:t>
            </a:r>
          </a:p>
          <a:p>
            <a:pPr>
              <a:buNone/>
            </a:pPr>
            <a:r>
              <a:rPr lang="en-US" dirty="0"/>
              <a:t>1. What is the problem? (</a:t>
            </a:r>
            <a:r>
              <a:rPr lang="en-US" dirty="0" err="1"/>
              <a:t>eg</a:t>
            </a:r>
            <a:r>
              <a:rPr lang="en-US" dirty="0"/>
              <a:t> text prompting)</a:t>
            </a:r>
          </a:p>
          <a:p>
            <a:pPr>
              <a:buNone/>
            </a:pPr>
            <a:r>
              <a:rPr lang="en-US" dirty="0"/>
              <a:t>2. Why does the problem need to be solved? –motivation of the problem or requirements </a:t>
            </a:r>
          </a:p>
          <a:p>
            <a:pPr>
              <a:buNone/>
            </a:pPr>
            <a:r>
              <a:rPr lang="en-US" dirty="0"/>
              <a:t>3. How to solve the problem? Step-by-step solution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b="1" dirty="0"/>
              <a:t/>
            </a:r>
            <a:br>
              <a:rPr lang="en-US" b="1" dirty="0"/>
            </a:br>
            <a:r>
              <a:rPr lang="en-US" b="1" dirty="0"/>
              <a:t>Terminologies of Machine Learning</a:t>
            </a:r>
            <a:br>
              <a:rPr lang="en-US" b="1" dirty="0"/>
            </a:br>
            <a:endParaRPr lang="en-US" dirty="0"/>
          </a:p>
        </p:txBody>
      </p:sp>
      <p:sp>
        <p:nvSpPr>
          <p:cNvPr id="3" name="Content Placeholder 2"/>
          <p:cNvSpPr>
            <a:spLocks noGrp="1"/>
          </p:cNvSpPr>
          <p:nvPr>
            <p:ph idx="1"/>
          </p:nvPr>
        </p:nvSpPr>
        <p:spPr>
          <a:xfrm>
            <a:off x="381000" y="1066800"/>
            <a:ext cx="8382000" cy="5791200"/>
          </a:xfrm>
        </p:spPr>
        <p:txBody>
          <a:bodyPr>
            <a:normAutofit fontScale="47500" lnSpcReduction="20000"/>
          </a:bodyPr>
          <a:lstStyle/>
          <a:p>
            <a:pPr fontAlgn="base">
              <a:lnSpc>
                <a:spcPct val="170000"/>
              </a:lnSpc>
            </a:pPr>
            <a:r>
              <a:rPr lang="en-US" b="1" dirty="0"/>
              <a:t>Model – </a:t>
            </a:r>
            <a:r>
              <a:rPr lang="en-US" dirty="0"/>
              <a:t>A model is a specific representation learned from data by applying some machine learning algorithm. A model is also called a hypothesis.</a:t>
            </a:r>
          </a:p>
          <a:p>
            <a:pPr fontAlgn="base">
              <a:lnSpc>
                <a:spcPct val="170000"/>
              </a:lnSpc>
            </a:pPr>
            <a:r>
              <a:rPr lang="en-US" b="1" dirty="0"/>
              <a:t>Feature – </a:t>
            </a:r>
            <a:r>
              <a:rPr lang="en-US" dirty="0"/>
              <a:t>A feature is an individual measurable property of the data. A set of numeric features can be conveniently described by a feature vector. Feature vectors are fed as input to the model. For example, in order to predict a fruit, there may be features like color, smell, taste, etc.(variables/attributes/factors/parameters)</a:t>
            </a:r>
          </a:p>
          <a:p>
            <a:pPr fontAlgn="base">
              <a:lnSpc>
                <a:spcPct val="170000"/>
              </a:lnSpc>
            </a:pPr>
            <a:r>
              <a:rPr lang="en-US" b="1" dirty="0"/>
              <a:t>Target (Label) – </a:t>
            </a:r>
            <a:r>
              <a:rPr lang="en-US" dirty="0"/>
              <a:t>A target variable or label is the value to be predicted by our model. For the fruit example discussed in the feature section, the label with each set of input would be the name of the fruit like apple, orange, banana, etc.</a:t>
            </a:r>
          </a:p>
          <a:p>
            <a:pPr fontAlgn="base">
              <a:lnSpc>
                <a:spcPct val="170000"/>
              </a:lnSpc>
            </a:pPr>
            <a:r>
              <a:rPr lang="en-US" b="1" dirty="0"/>
              <a:t>Training – </a:t>
            </a:r>
            <a:r>
              <a:rPr lang="en-US" dirty="0"/>
              <a:t>The idea is to give a set of inputs(features) and it’s expected outputs(labels), so after training, we will have a model (hypothesis) that will then map new data to one of the categories trained on.</a:t>
            </a:r>
          </a:p>
          <a:p>
            <a:pPr fontAlgn="base">
              <a:lnSpc>
                <a:spcPct val="170000"/>
              </a:lnSpc>
            </a:pPr>
            <a:r>
              <a:rPr lang="en-US" b="1" dirty="0"/>
              <a:t>Prediction – </a:t>
            </a:r>
            <a:r>
              <a:rPr lang="en-US" dirty="0"/>
              <a:t>Once our model is ready, it can be fed a set of inputs to which it will provide a predicted output(label).</a:t>
            </a:r>
          </a:p>
          <a:p>
            <a:pPr>
              <a:lnSpc>
                <a:spcPct val="170000"/>
              </a:lnSpc>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a:t>
            </a:r>
          </a:p>
        </p:txBody>
      </p:sp>
      <p:sp>
        <p:nvSpPr>
          <p:cNvPr id="3" name="Content Placeholder 2"/>
          <p:cNvSpPr>
            <a:spLocks noGrp="1"/>
          </p:cNvSpPr>
          <p:nvPr>
            <p:ph idx="1"/>
          </p:nvPr>
        </p:nvSpPr>
        <p:spPr>
          <a:xfrm>
            <a:off x="457200" y="1600200"/>
            <a:ext cx="8382000" cy="4953000"/>
          </a:xfrm>
        </p:spPr>
        <p:txBody>
          <a:bodyPr>
            <a:normAutofit fontScale="85000" lnSpcReduction="10000"/>
          </a:bodyPr>
          <a:lstStyle/>
          <a:p>
            <a:pPr>
              <a:lnSpc>
                <a:spcPct val="150000"/>
              </a:lnSpc>
            </a:pPr>
            <a:r>
              <a:rPr lang="en-US" dirty="0"/>
              <a:t>1.Supervised learning – Also called </a:t>
            </a:r>
            <a:r>
              <a:rPr lang="en-US" b="1" dirty="0"/>
              <a:t>predictive learning</a:t>
            </a:r>
            <a:r>
              <a:rPr lang="en-US" dirty="0"/>
              <a:t>. A machine predicts the class of unknown objects based on prior class-related information of similar objects. </a:t>
            </a:r>
          </a:p>
          <a:p>
            <a:pPr>
              <a:lnSpc>
                <a:spcPct val="150000"/>
              </a:lnSpc>
            </a:pPr>
            <a:r>
              <a:rPr lang="en-US" dirty="0"/>
              <a:t>2. Unsupervised learning – Also called </a:t>
            </a:r>
            <a:r>
              <a:rPr lang="en-US" b="1" dirty="0"/>
              <a:t>descriptive learning</a:t>
            </a:r>
            <a:r>
              <a:rPr lang="en-US" dirty="0"/>
              <a:t>. A machine finds patterns in unknown objects by grouping similar objects together. </a:t>
            </a:r>
          </a:p>
          <a:p>
            <a:pPr>
              <a:lnSpc>
                <a:spcPct val="150000"/>
              </a:lnSpc>
            </a:pPr>
            <a:r>
              <a:rPr lang="en-US" dirty="0"/>
              <a:t>3. Reinforcement learning – A machine learns to act on its own to achieve the given goals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Grp="1" noChangeAspect="1" noChangeArrowheads="1"/>
          </p:cNvPicPr>
          <p:nvPr>
            <p:ph idx="1"/>
          </p:nvPr>
        </p:nvPicPr>
        <p:blipFill>
          <a:blip r:embed="rId2"/>
          <a:srcRect l="25377" t="25254" r="31059" b="39390"/>
          <a:stretch>
            <a:fillRect/>
          </a:stretch>
        </p:blipFill>
        <p:spPr bwMode="auto">
          <a:xfrm>
            <a:off x="689429" y="762000"/>
            <a:ext cx="8178800" cy="37338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Supervised Learning</a:t>
            </a:r>
          </a:p>
        </p:txBody>
      </p:sp>
      <p:sp>
        <p:nvSpPr>
          <p:cNvPr id="3" name="Content Placeholder 2"/>
          <p:cNvSpPr>
            <a:spLocks noGrp="1"/>
          </p:cNvSpPr>
          <p:nvPr>
            <p:ph idx="1"/>
          </p:nvPr>
        </p:nvSpPr>
        <p:spPr>
          <a:xfrm>
            <a:off x="457200" y="1295400"/>
            <a:ext cx="8382000" cy="5410200"/>
          </a:xfrm>
        </p:spPr>
        <p:txBody>
          <a:bodyPr>
            <a:normAutofit fontScale="92500" lnSpcReduction="20000"/>
          </a:bodyPr>
          <a:lstStyle/>
          <a:p>
            <a:pPr>
              <a:lnSpc>
                <a:spcPct val="150000"/>
              </a:lnSpc>
            </a:pPr>
            <a:r>
              <a:rPr lang="en-US" b="1" dirty="0"/>
              <a:t>Oversee or direct </a:t>
            </a:r>
            <a:r>
              <a:rPr lang="en-US" dirty="0"/>
              <a:t>a certain activity and </a:t>
            </a:r>
            <a:r>
              <a:rPr lang="en-US" b="1" dirty="0"/>
              <a:t>make sure its done correctly.</a:t>
            </a:r>
          </a:p>
          <a:p>
            <a:pPr>
              <a:lnSpc>
                <a:spcPct val="150000"/>
              </a:lnSpc>
            </a:pPr>
            <a:r>
              <a:rPr lang="en-US" dirty="0"/>
              <a:t>Machine </a:t>
            </a:r>
            <a:r>
              <a:rPr lang="en-US" b="1" dirty="0"/>
              <a:t>learns under guidance</a:t>
            </a:r>
            <a:r>
              <a:rPr lang="en-US" dirty="0"/>
              <a:t>.</a:t>
            </a:r>
          </a:p>
          <a:p>
            <a:pPr>
              <a:lnSpc>
                <a:spcPct val="150000"/>
              </a:lnSpc>
            </a:pPr>
            <a:r>
              <a:rPr lang="en-US" dirty="0"/>
              <a:t>Giving </a:t>
            </a:r>
            <a:r>
              <a:rPr lang="en-US" b="1" dirty="0"/>
              <a:t>labeled input to train</a:t>
            </a:r>
            <a:r>
              <a:rPr lang="en-US" dirty="0"/>
              <a:t>.</a:t>
            </a:r>
          </a:p>
          <a:p>
            <a:pPr>
              <a:lnSpc>
                <a:spcPct val="150000"/>
              </a:lnSpc>
            </a:pPr>
            <a:r>
              <a:rPr lang="en-US" b="1" i="1" dirty="0"/>
              <a:t>Teach machines using labeled data.</a:t>
            </a:r>
          </a:p>
          <a:p>
            <a:pPr>
              <a:lnSpc>
                <a:spcPct val="150000"/>
              </a:lnSpc>
            </a:pPr>
            <a:r>
              <a:rPr lang="en-US" dirty="0"/>
              <a:t>Based on the training data, the </a:t>
            </a:r>
            <a:r>
              <a:rPr lang="en-US" b="1" dirty="0"/>
              <a:t>machine builds a predictive model </a:t>
            </a:r>
            <a:r>
              <a:rPr lang="en-US" dirty="0"/>
              <a:t>that can be used on test data to assign a label for each record in the test data</a:t>
            </a:r>
          </a:p>
          <a:p>
            <a:pPr>
              <a:lnSpc>
                <a:spcPct val="150000"/>
              </a:lnSpc>
            </a:pPr>
            <a:endParaRPr lang="en-US" b="1" i="1" dirty="0"/>
          </a:p>
          <a:p>
            <a:pPr>
              <a:lnSpc>
                <a:spcPct val="150000"/>
              </a:lnSpc>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srcRect t="13469" b="5717"/>
          <a:stretch>
            <a:fillRect/>
          </a:stretch>
        </p:blipFill>
        <p:spPr bwMode="auto">
          <a:xfrm>
            <a:off x="609600" y="609600"/>
            <a:ext cx="8050085" cy="5181600"/>
          </a:xfrm>
          <a:prstGeom prst="rect">
            <a:avLst/>
          </a:prstGeom>
          <a:noFill/>
          <a:ln w="9525">
            <a:noFill/>
            <a:miter lim="800000"/>
            <a:headEnd/>
            <a:tailEnd/>
          </a:ln>
          <a:effectLst/>
        </p:spPr>
      </p:pic>
      <p:sp>
        <p:nvSpPr>
          <p:cNvPr id="3" name="TextBox 2"/>
          <p:cNvSpPr txBox="1"/>
          <p:nvPr/>
        </p:nvSpPr>
        <p:spPr>
          <a:xfrm>
            <a:off x="2971800" y="0"/>
            <a:ext cx="4267200" cy="707886"/>
          </a:xfrm>
          <a:prstGeom prst="rect">
            <a:avLst/>
          </a:prstGeom>
          <a:noFill/>
        </p:spPr>
        <p:txBody>
          <a:bodyPr wrap="square" rtlCol="0">
            <a:spAutoFit/>
          </a:bodyPr>
          <a:lstStyle/>
          <a:p>
            <a:pPr algn="ctr"/>
            <a:r>
              <a:rPr lang="en-US" sz="4000" b="1" dirty="0"/>
              <a:t>Supervised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Supervised</a:t>
            </a:r>
          </a:p>
        </p:txBody>
      </p:sp>
      <p:pic>
        <p:nvPicPr>
          <p:cNvPr id="71682" name="Picture 2"/>
          <p:cNvPicPr>
            <a:picLocks noChangeAspect="1" noChangeArrowheads="1"/>
          </p:cNvPicPr>
          <p:nvPr/>
        </p:nvPicPr>
        <p:blipFill>
          <a:blip r:embed="rId2"/>
          <a:srcRect l="25000" t="17778" r="31500" b="31555"/>
          <a:stretch>
            <a:fillRect/>
          </a:stretch>
        </p:blipFill>
        <p:spPr bwMode="auto">
          <a:xfrm>
            <a:off x="336886" y="1295400"/>
            <a:ext cx="7559840" cy="49529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10600" cy="6248400"/>
          </a:xfrm>
        </p:spPr>
        <p:txBody>
          <a:bodyPr>
            <a:normAutofit fontScale="77500" lnSpcReduction="20000"/>
          </a:bodyPr>
          <a:lstStyle/>
          <a:p>
            <a:pPr>
              <a:lnSpc>
                <a:spcPct val="150000"/>
              </a:lnSpc>
            </a:pPr>
            <a:r>
              <a:rPr lang="en-US" dirty="0"/>
              <a:t>Training phase is </a:t>
            </a:r>
            <a:r>
              <a:rPr lang="en-US" b="1" i="1" dirty="0"/>
              <a:t>well defined </a:t>
            </a:r>
            <a:r>
              <a:rPr lang="en-US" dirty="0"/>
              <a:t>and very explicit.</a:t>
            </a:r>
          </a:p>
          <a:p>
            <a:pPr>
              <a:lnSpc>
                <a:spcPct val="150000"/>
              </a:lnSpc>
            </a:pPr>
            <a:r>
              <a:rPr lang="en-US" dirty="0"/>
              <a:t>Here, the only thing the algorithm needs to do is </a:t>
            </a:r>
            <a:r>
              <a:rPr lang="en-US" b="1" i="1" dirty="0"/>
              <a:t>mapping the input to the output.</a:t>
            </a:r>
          </a:p>
          <a:p>
            <a:pPr>
              <a:lnSpc>
                <a:spcPct val="150000"/>
              </a:lnSpc>
            </a:pPr>
            <a:r>
              <a:rPr lang="en-US" dirty="0"/>
              <a:t>Training data act as a teacher or guide here.</a:t>
            </a:r>
          </a:p>
          <a:p>
            <a:pPr>
              <a:lnSpc>
                <a:spcPct val="150000"/>
              </a:lnSpc>
            </a:pPr>
            <a:r>
              <a:rPr lang="en-US" dirty="0"/>
              <a:t>The main aim of the supervised learning is </a:t>
            </a:r>
            <a:r>
              <a:rPr lang="en-US" b="1" i="1" dirty="0"/>
              <a:t>forecast an outcome.</a:t>
            </a:r>
          </a:p>
          <a:p>
            <a:pPr>
              <a:lnSpc>
                <a:spcPct val="150000"/>
              </a:lnSpc>
              <a:buNone/>
            </a:pPr>
            <a:r>
              <a:rPr lang="en-US" b="1" dirty="0"/>
              <a:t>Popular algorithm:</a:t>
            </a:r>
          </a:p>
          <a:p>
            <a:pPr>
              <a:lnSpc>
                <a:spcPct val="150000"/>
              </a:lnSpc>
            </a:pPr>
            <a:r>
              <a:rPr lang="en-US" dirty="0"/>
              <a:t>Linear regression, logistic regression, SVM, KNN,RF</a:t>
            </a:r>
          </a:p>
          <a:p>
            <a:pPr>
              <a:lnSpc>
                <a:spcPct val="150000"/>
              </a:lnSpc>
              <a:buNone/>
            </a:pPr>
            <a:r>
              <a:rPr lang="en-US" b="1" dirty="0"/>
              <a:t>Applications:</a:t>
            </a:r>
          </a:p>
          <a:p>
            <a:pPr>
              <a:lnSpc>
                <a:spcPct val="150000"/>
              </a:lnSpc>
            </a:pPr>
            <a:r>
              <a:rPr lang="en-US" dirty="0"/>
              <a:t>Forecasting sales profit, Risk evaluation</a:t>
            </a:r>
          </a:p>
          <a:p>
            <a:pPr>
              <a:lnSpc>
                <a:spcPct val="150000"/>
              </a:lnSpc>
              <a:buNone/>
            </a:pPr>
            <a:r>
              <a:rPr lang="en-US" dirty="0"/>
              <a:t> </a:t>
            </a:r>
            <a:r>
              <a:rPr lang="en-US" dirty="0">
                <a:hlinkClick r:id="rId2"/>
              </a:rPr>
              <a:t>https://www.youtube.com/watch?v=xtOg44r6dsE</a:t>
            </a:r>
            <a:endParaRPr lang="en-US" dirty="0"/>
          </a:p>
          <a:p>
            <a:pPr>
              <a:lnSpc>
                <a:spcPct val="150000"/>
              </a:lnSpc>
            </a:pPr>
            <a:endParaRPr lang="en-US" dirty="0"/>
          </a:p>
          <a:p>
            <a:pPr>
              <a:lnSpc>
                <a:spcPct val="150000"/>
              </a:lnSpc>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normAutofit fontScale="55000" lnSpcReduction="20000"/>
          </a:bodyPr>
          <a:lstStyle/>
          <a:p>
            <a:pPr>
              <a:lnSpc>
                <a:spcPct val="170000"/>
              </a:lnSpc>
              <a:buNone/>
            </a:pPr>
            <a:r>
              <a:rPr lang="en-US" dirty="0">
                <a:solidFill>
                  <a:srgbClr val="FF0066"/>
                </a:solidFill>
              </a:rPr>
              <a:t>How all this happens?</a:t>
            </a:r>
          </a:p>
          <a:p>
            <a:pPr>
              <a:lnSpc>
                <a:spcPct val="170000"/>
              </a:lnSpc>
              <a:buNone/>
            </a:pPr>
            <a:r>
              <a:rPr lang="en-US" b="1" i="1" dirty="0"/>
              <a:t>Everything </a:t>
            </a:r>
            <a:r>
              <a:rPr lang="en-US" b="1" i="1" dirty="0" err="1"/>
              <a:t>bez</a:t>
            </a:r>
            <a:r>
              <a:rPr lang="en-US" b="1" i="1" dirty="0"/>
              <a:t> of AI. </a:t>
            </a:r>
          </a:p>
          <a:p>
            <a:pPr>
              <a:lnSpc>
                <a:spcPct val="170000"/>
              </a:lnSpc>
              <a:buNone/>
            </a:pPr>
            <a:r>
              <a:rPr lang="en-US" b="1" i="1" dirty="0">
                <a:solidFill>
                  <a:srgbClr val="FF0066"/>
                </a:solidFill>
              </a:rPr>
              <a:t> </a:t>
            </a:r>
            <a:r>
              <a:rPr lang="en-US" b="1" dirty="0">
                <a:solidFill>
                  <a:srgbClr val="FF0066"/>
                </a:solidFill>
              </a:rPr>
              <a:t>What is AI?</a:t>
            </a:r>
          </a:p>
          <a:p>
            <a:pPr>
              <a:lnSpc>
                <a:spcPct val="170000"/>
              </a:lnSpc>
            </a:pPr>
            <a:r>
              <a:rPr lang="en-US" dirty="0"/>
              <a:t>Intelligence in machines.</a:t>
            </a:r>
          </a:p>
          <a:p>
            <a:pPr>
              <a:lnSpc>
                <a:spcPct val="170000"/>
              </a:lnSpc>
            </a:pPr>
            <a:r>
              <a:rPr lang="en-US" dirty="0"/>
              <a:t>It is an Artificial thing that can </a:t>
            </a:r>
            <a:r>
              <a:rPr lang="en-US" b="1" i="1" dirty="0"/>
              <a:t>mimic the things that our human does(human intelligence).</a:t>
            </a:r>
          </a:p>
          <a:p>
            <a:endParaRPr lang="en-US" i="1" dirty="0"/>
          </a:p>
          <a:p>
            <a:r>
              <a:rPr lang="en-US" dirty="0"/>
              <a:t>1956, AI term has been coined (</a:t>
            </a:r>
            <a:r>
              <a:rPr lang="en-US" b="1" dirty="0"/>
              <a:t>John McCarthy together with </a:t>
            </a:r>
            <a:r>
              <a:rPr lang="en-US" dirty="0"/>
              <a:t>Alan Turing, Marvin </a:t>
            </a:r>
            <a:r>
              <a:rPr lang="en-US" dirty="0" err="1"/>
              <a:t>Minsky</a:t>
            </a:r>
            <a:r>
              <a:rPr lang="en-US" dirty="0"/>
              <a:t>, Allen Newell, and Herbert A. Simon.</a:t>
            </a:r>
            <a:r>
              <a:rPr lang="en-US" b="1" dirty="0"/>
              <a:t>)</a:t>
            </a:r>
            <a:endParaRPr lang="en-US" i="1" dirty="0"/>
          </a:p>
          <a:p>
            <a:pPr>
              <a:lnSpc>
                <a:spcPct val="170000"/>
              </a:lnSpc>
              <a:buNone/>
            </a:pPr>
            <a:r>
              <a:rPr lang="en-US" b="1" u="sng" dirty="0"/>
              <a:t>Intelligence:</a:t>
            </a:r>
          </a:p>
          <a:p>
            <a:pPr>
              <a:lnSpc>
                <a:spcPct val="170000"/>
              </a:lnSpc>
            </a:pPr>
            <a:r>
              <a:rPr lang="en-US" dirty="0"/>
              <a:t>the ability to understand, learn and think.</a:t>
            </a:r>
          </a:p>
          <a:p>
            <a:pPr>
              <a:lnSpc>
                <a:spcPct val="170000"/>
              </a:lnSpc>
            </a:pPr>
            <a:r>
              <a:rPr lang="en-US" dirty="0"/>
              <a:t>Capacity of understanding, self-awareness, Learning, Emotional knowledge, planning, Creativity and Problem solving. </a:t>
            </a:r>
          </a:p>
          <a:p>
            <a:pPr>
              <a:lnSpc>
                <a:spcPct val="170000"/>
              </a:lnSpc>
            </a:pPr>
            <a:r>
              <a:rPr lang="en-US" b="1" i="1" dirty="0"/>
              <a:t>One of the characteristics of human is “to learn”</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Types of problems in supervised </a:t>
            </a:r>
          </a:p>
        </p:txBody>
      </p:sp>
      <p:sp>
        <p:nvSpPr>
          <p:cNvPr id="3" name="Content Placeholder 2"/>
          <p:cNvSpPr>
            <a:spLocks noGrp="1"/>
          </p:cNvSpPr>
          <p:nvPr>
            <p:ph idx="1"/>
          </p:nvPr>
        </p:nvSpPr>
        <p:spPr>
          <a:xfrm>
            <a:off x="228600" y="914400"/>
            <a:ext cx="8915400" cy="5943600"/>
          </a:xfrm>
        </p:spPr>
        <p:txBody>
          <a:bodyPr>
            <a:normAutofit fontScale="55000" lnSpcReduction="20000"/>
          </a:bodyPr>
          <a:lstStyle/>
          <a:p>
            <a:pPr>
              <a:lnSpc>
                <a:spcPct val="170000"/>
              </a:lnSpc>
            </a:pPr>
            <a:r>
              <a:rPr lang="en-US" dirty="0"/>
              <a:t>Classification </a:t>
            </a:r>
          </a:p>
          <a:p>
            <a:pPr>
              <a:lnSpc>
                <a:spcPct val="170000"/>
              </a:lnSpc>
            </a:pPr>
            <a:r>
              <a:rPr lang="en-US" dirty="0"/>
              <a:t>Regression</a:t>
            </a:r>
          </a:p>
          <a:p>
            <a:pPr>
              <a:lnSpc>
                <a:spcPct val="170000"/>
              </a:lnSpc>
              <a:buNone/>
            </a:pPr>
            <a:r>
              <a:rPr lang="en-US" b="1" u="sng" dirty="0"/>
              <a:t>Classification:</a:t>
            </a:r>
          </a:p>
          <a:p>
            <a:pPr>
              <a:lnSpc>
                <a:spcPct val="170000"/>
              </a:lnSpc>
            </a:pPr>
            <a:r>
              <a:rPr lang="en-US" dirty="0"/>
              <a:t>classification is </a:t>
            </a:r>
            <a:r>
              <a:rPr lang="en-US" b="1" dirty="0"/>
              <a:t>Predicting a label or a class</a:t>
            </a:r>
            <a:r>
              <a:rPr lang="en-US" dirty="0"/>
              <a:t>.</a:t>
            </a:r>
          </a:p>
          <a:p>
            <a:pPr>
              <a:lnSpc>
                <a:spcPct val="170000"/>
              </a:lnSpc>
            </a:pPr>
            <a:r>
              <a:rPr lang="en-US" dirty="0"/>
              <a:t>Example: Apple and not an apple, Spam and non-spam mails (contains two classes, so classification </a:t>
            </a:r>
            <a:r>
              <a:rPr lang="en-US" dirty="0" err="1"/>
              <a:t>alg</a:t>
            </a:r>
            <a:r>
              <a:rPr lang="en-US" dirty="0"/>
              <a:t>). Having only 2 possibilities (</a:t>
            </a:r>
            <a:r>
              <a:rPr lang="en-US" dirty="0" err="1"/>
              <a:t>ip</a:t>
            </a:r>
            <a:r>
              <a:rPr lang="en-US" dirty="0"/>
              <a:t> address, domain reputation, etc)</a:t>
            </a:r>
          </a:p>
          <a:p>
            <a:pPr>
              <a:lnSpc>
                <a:spcPct val="170000"/>
              </a:lnSpc>
              <a:buNone/>
            </a:pPr>
            <a:r>
              <a:rPr lang="en-US" b="1" u="sng" dirty="0"/>
              <a:t>Regression:</a:t>
            </a:r>
          </a:p>
          <a:p>
            <a:pPr>
              <a:lnSpc>
                <a:spcPct val="170000"/>
              </a:lnSpc>
            </a:pPr>
            <a:r>
              <a:rPr lang="en-US" dirty="0"/>
              <a:t>regression is </a:t>
            </a:r>
            <a:r>
              <a:rPr lang="en-US" b="1" dirty="0"/>
              <a:t>predicting a continuous quantity </a:t>
            </a:r>
            <a:r>
              <a:rPr lang="en-US" dirty="0"/>
              <a:t>(continuous variable  is infinite number of possibilities).</a:t>
            </a:r>
          </a:p>
          <a:p>
            <a:pPr>
              <a:lnSpc>
                <a:spcPct val="170000"/>
              </a:lnSpc>
            </a:pPr>
            <a:r>
              <a:rPr lang="en-US" dirty="0"/>
              <a:t>Predictive analysis used to predict continuous variable</a:t>
            </a:r>
          </a:p>
          <a:p>
            <a:pPr>
              <a:lnSpc>
                <a:spcPct val="170000"/>
              </a:lnSpc>
            </a:pPr>
            <a:r>
              <a:rPr lang="en-US" dirty="0"/>
              <a:t>Example :Person’s weight. 50kg,50.1kg,50.7kg etc. number of possibilities for weights are limitless.</a:t>
            </a:r>
          </a:p>
          <a:p>
            <a:pPr>
              <a:lnSpc>
                <a:spcPct val="170000"/>
              </a:lnSpc>
            </a:pPr>
            <a:r>
              <a:rPr lang="en-US" dirty="0"/>
              <a:t>Price of a stock over some period of time.</a:t>
            </a:r>
          </a:p>
          <a:p>
            <a:pPr>
              <a:lnSpc>
                <a:spcPct val="170000"/>
              </a:lnSpc>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s://miro.medium.com/max/1204/1*FDkP-HU5auvdLd8rdT6kDA.png"/>
          <p:cNvPicPr>
            <a:picLocks noChangeAspect="1" noChangeArrowheads="1"/>
          </p:cNvPicPr>
          <p:nvPr/>
        </p:nvPicPr>
        <p:blipFill>
          <a:blip r:embed="rId2"/>
          <a:srcRect/>
          <a:stretch>
            <a:fillRect/>
          </a:stretch>
        </p:blipFill>
        <p:spPr bwMode="auto">
          <a:xfrm>
            <a:off x="109037" y="609600"/>
            <a:ext cx="8577763" cy="5257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47500" lnSpcReduction="20000"/>
          </a:bodyPr>
          <a:lstStyle/>
          <a:p>
            <a:pPr>
              <a:lnSpc>
                <a:spcPct val="170000"/>
              </a:lnSpc>
              <a:buNone/>
            </a:pPr>
            <a:r>
              <a:rPr lang="en-US" dirty="0"/>
              <a:t>Examples of supervised learning:</a:t>
            </a:r>
          </a:p>
          <a:p>
            <a:pPr marL="514350" indent="-514350">
              <a:lnSpc>
                <a:spcPct val="170000"/>
              </a:lnSpc>
              <a:buFont typeface="+mj-lt"/>
              <a:buAutoNum type="arabicPeriod"/>
            </a:pPr>
            <a:r>
              <a:rPr lang="en-US" dirty="0"/>
              <a:t>Predicting the results of a game</a:t>
            </a:r>
          </a:p>
          <a:p>
            <a:pPr marL="514350" indent="-514350">
              <a:lnSpc>
                <a:spcPct val="170000"/>
              </a:lnSpc>
              <a:buFont typeface="+mj-lt"/>
              <a:buAutoNum type="arabicPeriod"/>
            </a:pPr>
            <a:r>
              <a:rPr lang="en-US" dirty="0"/>
              <a:t> </a:t>
            </a:r>
            <a:r>
              <a:rPr lang="en-US" dirty="0">
                <a:solidFill>
                  <a:srgbClr val="FF0066"/>
                </a:solidFill>
              </a:rPr>
              <a:t>Predicting whether a </a:t>
            </a:r>
            <a:r>
              <a:rPr lang="en-US" dirty="0" err="1">
                <a:solidFill>
                  <a:srgbClr val="FF0066"/>
                </a:solidFill>
              </a:rPr>
              <a:t>tumour</a:t>
            </a:r>
            <a:r>
              <a:rPr lang="en-US" dirty="0">
                <a:solidFill>
                  <a:srgbClr val="FF0066"/>
                </a:solidFill>
              </a:rPr>
              <a:t> is malignant or benign</a:t>
            </a:r>
          </a:p>
          <a:p>
            <a:pPr marL="514350" indent="-514350">
              <a:lnSpc>
                <a:spcPct val="170000"/>
              </a:lnSpc>
              <a:buFont typeface="+mj-lt"/>
              <a:buAutoNum type="arabicPeriod"/>
            </a:pPr>
            <a:r>
              <a:rPr lang="en-US" dirty="0"/>
              <a:t> </a:t>
            </a:r>
            <a:r>
              <a:rPr lang="en-US" dirty="0">
                <a:solidFill>
                  <a:srgbClr val="FF0066"/>
                </a:solidFill>
              </a:rPr>
              <a:t>Predicting the price of domains like real estate, stocks, etc</a:t>
            </a:r>
            <a:r>
              <a:rPr lang="en-US" dirty="0"/>
              <a:t>.</a:t>
            </a:r>
          </a:p>
          <a:p>
            <a:pPr marL="514350" indent="-514350">
              <a:lnSpc>
                <a:spcPct val="170000"/>
              </a:lnSpc>
              <a:buFont typeface="+mj-lt"/>
              <a:buAutoNum type="arabicPeriod"/>
            </a:pPr>
            <a:r>
              <a:rPr lang="en-US" dirty="0"/>
              <a:t> Classifying texts such as classifying a set of emails as spam or non-spam.</a:t>
            </a:r>
          </a:p>
          <a:p>
            <a:pPr>
              <a:lnSpc>
                <a:spcPct val="170000"/>
              </a:lnSpc>
            </a:pPr>
            <a:endParaRPr lang="en-US" dirty="0"/>
          </a:p>
          <a:p>
            <a:pPr>
              <a:lnSpc>
                <a:spcPct val="170000"/>
              </a:lnSpc>
            </a:pPr>
            <a:r>
              <a:rPr lang="en-US" b="1" dirty="0"/>
              <a:t>Consider 2 and 3, In 2</a:t>
            </a:r>
            <a:r>
              <a:rPr lang="en-US" b="1" baseline="30000" dirty="0"/>
              <a:t>nd</a:t>
            </a:r>
            <a:r>
              <a:rPr lang="en-US" b="1" dirty="0"/>
              <a:t>  case</a:t>
            </a:r>
            <a:r>
              <a:rPr lang="en-US" dirty="0"/>
              <a:t>, we are trying to predict which </a:t>
            </a:r>
            <a:r>
              <a:rPr lang="en-US" b="1" i="1" dirty="0"/>
              <a:t>category or class </a:t>
            </a:r>
            <a:r>
              <a:rPr lang="en-US" dirty="0"/>
              <a:t>an unknown data belongs to.</a:t>
            </a:r>
          </a:p>
          <a:p>
            <a:pPr>
              <a:lnSpc>
                <a:spcPct val="170000"/>
              </a:lnSpc>
            </a:pPr>
            <a:r>
              <a:rPr lang="en-US" dirty="0"/>
              <a:t>whereas in the 3</a:t>
            </a:r>
            <a:r>
              <a:rPr lang="en-US" baseline="30000" dirty="0"/>
              <a:t>rd</a:t>
            </a:r>
            <a:r>
              <a:rPr lang="en-US" dirty="0"/>
              <a:t>  case, we are trying to predict an </a:t>
            </a:r>
            <a:r>
              <a:rPr lang="en-US" b="1" i="1" dirty="0"/>
              <a:t>absolute value and not a class</a:t>
            </a:r>
            <a:r>
              <a:rPr lang="en-US" dirty="0"/>
              <a:t>. </a:t>
            </a:r>
          </a:p>
          <a:p>
            <a:pPr>
              <a:lnSpc>
                <a:spcPct val="170000"/>
              </a:lnSpc>
            </a:pPr>
            <a:r>
              <a:rPr lang="en-US" dirty="0"/>
              <a:t>When we are trying to predict a </a:t>
            </a:r>
            <a:r>
              <a:rPr lang="en-US" b="1" dirty="0"/>
              <a:t>categorical or nominal variable</a:t>
            </a:r>
            <a:r>
              <a:rPr lang="en-US" dirty="0"/>
              <a:t>, the problem is known as a </a:t>
            </a:r>
            <a:r>
              <a:rPr lang="en-US" b="1" dirty="0">
                <a:solidFill>
                  <a:srgbClr val="FF0066"/>
                </a:solidFill>
              </a:rPr>
              <a:t>classification problem</a:t>
            </a:r>
            <a:r>
              <a:rPr lang="en-US" dirty="0"/>
              <a:t>. </a:t>
            </a:r>
          </a:p>
          <a:p>
            <a:pPr>
              <a:lnSpc>
                <a:spcPct val="170000"/>
              </a:lnSpc>
            </a:pPr>
            <a:r>
              <a:rPr lang="en-US" dirty="0"/>
              <a:t>Whereas when we are trying to predict a </a:t>
            </a:r>
            <a:r>
              <a:rPr lang="en-US" b="1" dirty="0"/>
              <a:t>real-valued variable</a:t>
            </a:r>
            <a:r>
              <a:rPr lang="en-US" dirty="0"/>
              <a:t>, the problem falls under the category of </a:t>
            </a:r>
            <a:r>
              <a:rPr lang="en-US" b="1" dirty="0">
                <a:solidFill>
                  <a:srgbClr val="FF0066"/>
                </a:solidFill>
              </a:rPr>
              <a:t>regression.</a:t>
            </a:r>
          </a:p>
          <a:p>
            <a:pPr>
              <a:lnSpc>
                <a:spcPct val="170000"/>
              </a:lnSpc>
            </a:pPr>
            <a:r>
              <a:rPr lang="en-US" dirty="0">
                <a:solidFill>
                  <a:srgbClr val="C00000"/>
                </a:solidFill>
              </a:rPr>
              <a:t>Supervised machine learning is as good as the data used to train it. If the training data is of poor quality, the prediction will also be far from being precise.</a:t>
            </a:r>
            <a:endParaRPr lang="en-US" b="1" dirty="0">
              <a:solidFill>
                <a:srgbClr val="C00000"/>
              </a:solidFill>
            </a:endParaRPr>
          </a:p>
        </p:txBody>
      </p:sp>
      <p:cxnSp>
        <p:nvCxnSpPr>
          <p:cNvPr id="5" name="Straight Connector 4"/>
          <p:cNvCxnSpPr/>
          <p:nvPr/>
        </p:nvCxnSpPr>
        <p:spPr>
          <a:xfrm>
            <a:off x="0" y="2438400"/>
            <a:ext cx="9144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7924800" cy="838200"/>
          </a:xfrm>
        </p:spPr>
        <p:txBody>
          <a:bodyPr>
            <a:normAutofit fontScale="55000" lnSpcReduction="20000"/>
          </a:bodyPr>
          <a:lstStyle/>
          <a:p>
            <a:r>
              <a:rPr lang="en-US" dirty="0"/>
              <a:t>we need to know about variables in our dataset to decide the which Ml model to be used.  labeled categories without any quantitative value</a:t>
            </a:r>
          </a:p>
        </p:txBody>
      </p:sp>
      <p:pic>
        <p:nvPicPr>
          <p:cNvPr id="1032" name="Picture 8" descr="https://miro.medium.com/max/1400/1*CMz4DRpzYu_lG4M5kWs_mA.png"/>
          <p:cNvPicPr>
            <a:picLocks noChangeAspect="1" noChangeArrowheads="1"/>
          </p:cNvPicPr>
          <p:nvPr/>
        </p:nvPicPr>
        <p:blipFill>
          <a:blip r:embed="rId2"/>
          <a:srcRect/>
          <a:stretch>
            <a:fillRect/>
          </a:stretch>
        </p:blipFill>
        <p:spPr bwMode="auto">
          <a:xfrm>
            <a:off x="1066799" y="1143000"/>
            <a:ext cx="7516089" cy="5334000"/>
          </a:xfrm>
          <a:prstGeom prst="rect">
            <a:avLst/>
          </a:prstGeom>
          <a:noFill/>
        </p:spPr>
      </p:pic>
      <p:sp>
        <p:nvSpPr>
          <p:cNvPr id="8" name="Rectangle 7"/>
          <p:cNvSpPr/>
          <p:nvPr/>
        </p:nvSpPr>
        <p:spPr>
          <a:xfrm>
            <a:off x="990600" y="2057400"/>
            <a:ext cx="1905000" cy="1200329"/>
          </a:xfrm>
          <a:prstGeom prst="rect">
            <a:avLst/>
          </a:prstGeom>
        </p:spPr>
        <p:txBody>
          <a:bodyPr wrap="square">
            <a:spAutoFit/>
          </a:bodyPr>
          <a:lstStyle/>
          <a:p>
            <a:r>
              <a:rPr lang="en-US" dirty="0">
                <a:solidFill>
                  <a:srgbClr val="C00000"/>
                </a:solidFill>
              </a:rPr>
              <a:t>qualitative data is divided into categories or groups</a:t>
            </a:r>
          </a:p>
        </p:txBody>
      </p:sp>
      <p:sp>
        <p:nvSpPr>
          <p:cNvPr id="9" name="Rectangle 8"/>
          <p:cNvSpPr/>
          <p:nvPr/>
        </p:nvSpPr>
        <p:spPr>
          <a:xfrm>
            <a:off x="0" y="4648200"/>
            <a:ext cx="5029200" cy="923330"/>
          </a:xfrm>
          <a:prstGeom prst="rect">
            <a:avLst/>
          </a:prstGeom>
        </p:spPr>
        <p:txBody>
          <a:bodyPr wrap="square">
            <a:spAutoFit/>
          </a:bodyPr>
          <a:lstStyle/>
          <a:p>
            <a:r>
              <a:rPr lang="en-US" dirty="0">
                <a:solidFill>
                  <a:srgbClr val="C00000"/>
                </a:solidFill>
              </a:rPr>
              <a:t>  Nominal scale is a naming scale, where variables are simply “named” or labeled, with no specific order. </a:t>
            </a:r>
            <a:r>
              <a:rPr lang="en-US" dirty="0" err="1">
                <a:solidFill>
                  <a:srgbClr val="C00000"/>
                </a:solidFill>
              </a:rPr>
              <a:t>Eg</a:t>
            </a:r>
            <a:r>
              <a:rPr lang="en-US" dirty="0">
                <a:solidFill>
                  <a:srgbClr val="C00000"/>
                </a:solidFill>
              </a:rPr>
              <a:t> hair color</a:t>
            </a:r>
          </a:p>
        </p:txBody>
      </p:sp>
      <p:sp>
        <p:nvSpPr>
          <p:cNvPr id="10" name="Rectangle 9"/>
          <p:cNvSpPr/>
          <p:nvPr/>
        </p:nvSpPr>
        <p:spPr>
          <a:xfrm>
            <a:off x="152400" y="5934670"/>
            <a:ext cx="4572000" cy="923330"/>
          </a:xfrm>
          <a:prstGeom prst="rect">
            <a:avLst/>
          </a:prstGeom>
        </p:spPr>
        <p:txBody>
          <a:bodyPr>
            <a:spAutoFit/>
          </a:bodyPr>
          <a:lstStyle/>
          <a:p>
            <a:r>
              <a:rPr lang="en-US" dirty="0">
                <a:solidFill>
                  <a:srgbClr val="C00000"/>
                </a:solidFill>
              </a:rPr>
              <a:t>Ordinal scale has all its variables in a specific order, beyond just naming them. </a:t>
            </a:r>
            <a:r>
              <a:rPr lang="en-US" dirty="0" err="1">
                <a:solidFill>
                  <a:srgbClr val="C00000"/>
                </a:solidFill>
              </a:rPr>
              <a:t>Eg</a:t>
            </a:r>
            <a:r>
              <a:rPr lang="en-US" dirty="0">
                <a:solidFill>
                  <a:srgbClr val="C00000"/>
                </a:solidFill>
              </a:rPr>
              <a:t> </a:t>
            </a:r>
            <a:r>
              <a:rPr lang="en-US" dirty="0" err="1">
                <a:solidFill>
                  <a:srgbClr val="C00000"/>
                </a:solidFill>
              </a:rPr>
              <a:t>ranking,rating</a:t>
            </a:r>
            <a:endParaRPr lang="en-US" dirty="0">
              <a:solidFill>
                <a:srgbClr val="C00000"/>
              </a:solidFill>
            </a:endParaRPr>
          </a:p>
        </p:txBody>
      </p:sp>
      <p:sp>
        <p:nvSpPr>
          <p:cNvPr id="11" name="Rectangle 10"/>
          <p:cNvSpPr/>
          <p:nvPr/>
        </p:nvSpPr>
        <p:spPr>
          <a:xfrm>
            <a:off x="6400800" y="1524000"/>
            <a:ext cx="2895600" cy="1200329"/>
          </a:xfrm>
          <a:prstGeom prst="rect">
            <a:avLst/>
          </a:prstGeom>
        </p:spPr>
        <p:txBody>
          <a:bodyPr wrap="square">
            <a:spAutoFit/>
          </a:bodyPr>
          <a:lstStyle/>
          <a:p>
            <a:r>
              <a:rPr lang="en-US" dirty="0">
                <a:solidFill>
                  <a:srgbClr val="C00000"/>
                </a:solidFill>
              </a:rPr>
              <a:t>quantitative data can be measured and the measures of values or counts are expressed as numbers</a:t>
            </a:r>
          </a:p>
        </p:txBody>
      </p:sp>
      <p:sp>
        <p:nvSpPr>
          <p:cNvPr id="12" name="Rectangle 11"/>
          <p:cNvSpPr/>
          <p:nvPr/>
        </p:nvSpPr>
        <p:spPr>
          <a:xfrm>
            <a:off x="5943600" y="4495800"/>
            <a:ext cx="3200400" cy="923330"/>
          </a:xfrm>
          <a:prstGeom prst="rect">
            <a:avLst/>
          </a:prstGeom>
        </p:spPr>
        <p:txBody>
          <a:bodyPr wrap="square">
            <a:spAutoFit/>
          </a:bodyPr>
          <a:lstStyle/>
          <a:p>
            <a:r>
              <a:rPr lang="en-US" dirty="0">
                <a:solidFill>
                  <a:srgbClr val="C00000"/>
                </a:solidFill>
              </a:rPr>
              <a:t>Discrete data can only take certain values. </a:t>
            </a:r>
            <a:r>
              <a:rPr lang="en-US" dirty="0" err="1">
                <a:solidFill>
                  <a:srgbClr val="C00000"/>
                </a:solidFill>
              </a:rPr>
              <a:t>Eg.no.of</a:t>
            </a:r>
            <a:r>
              <a:rPr lang="en-US" dirty="0">
                <a:solidFill>
                  <a:srgbClr val="C00000"/>
                </a:solidFill>
              </a:rPr>
              <a:t> students in a class</a:t>
            </a:r>
          </a:p>
        </p:txBody>
      </p:sp>
      <p:sp>
        <p:nvSpPr>
          <p:cNvPr id="13" name="Rectangle 12"/>
          <p:cNvSpPr/>
          <p:nvPr/>
        </p:nvSpPr>
        <p:spPr>
          <a:xfrm>
            <a:off x="5791200" y="5802868"/>
            <a:ext cx="3352800" cy="646331"/>
          </a:xfrm>
          <a:prstGeom prst="rect">
            <a:avLst/>
          </a:prstGeom>
        </p:spPr>
        <p:txBody>
          <a:bodyPr wrap="square">
            <a:spAutoFit/>
          </a:bodyPr>
          <a:lstStyle/>
          <a:p>
            <a:r>
              <a:rPr lang="en-US" dirty="0">
                <a:solidFill>
                  <a:srgbClr val="C00000"/>
                </a:solidFill>
              </a:rPr>
              <a:t>can take any value(within a range).</a:t>
            </a:r>
            <a:r>
              <a:rPr lang="en-US" dirty="0" err="1">
                <a:solidFill>
                  <a:srgbClr val="C00000"/>
                </a:solidFill>
              </a:rPr>
              <a:t>eg</a:t>
            </a:r>
            <a:r>
              <a:rPr lang="en-US" dirty="0">
                <a:solidFill>
                  <a:srgbClr val="C00000"/>
                </a:solidFill>
              </a:rPr>
              <a:t> weight, time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n-example-of-a-dataset-with-numerical-attributes.png"/>
          <p:cNvPicPr>
            <a:picLocks noGrp="1" noChangeAspect="1"/>
          </p:cNvPicPr>
          <p:nvPr>
            <p:ph idx="1"/>
          </p:nvPr>
        </p:nvPicPr>
        <p:blipFill>
          <a:blip r:embed="rId2"/>
          <a:stretch>
            <a:fillRect/>
          </a:stretch>
        </p:blipFill>
        <p:spPr>
          <a:xfrm>
            <a:off x="4191000" y="3657600"/>
            <a:ext cx="4630449" cy="2362200"/>
          </a:xfrm>
        </p:spPr>
      </p:pic>
      <p:sp>
        <p:nvSpPr>
          <p:cNvPr id="92162" name="AutoShape 2" descr="regression - Training data has categorical target variable, but I want to  get numeric target variable for new samples - Cross Validate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164" name="Picture 4" descr="regression - Training data has categorical target variable, but I want to  get numeric target variable for new samples - Cross Validated"/>
          <p:cNvPicPr>
            <a:picLocks noChangeAspect="1" noChangeArrowheads="1"/>
          </p:cNvPicPr>
          <p:nvPr/>
        </p:nvPicPr>
        <p:blipFill>
          <a:blip r:embed="rId3"/>
          <a:srcRect/>
          <a:stretch>
            <a:fillRect/>
          </a:stretch>
        </p:blipFill>
        <p:spPr bwMode="auto">
          <a:xfrm>
            <a:off x="0" y="1295401"/>
            <a:ext cx="4423471" cy="1904999"/>
          </a:xfrm>
          <a:prstGeom prst="rect">
            <a:avLst/>
          </a:prstGeom>
          <a:noFill/>
        </p:spPr>
      </p:pic>
      <p:pic>
        <p:nvPicPr>
          <p:cNvPr id="92166" name="Picture 6" descr="Splitting your data to fit any machine learning model"/>
          <p:cNvPicPr>
            <a:picLocks noChangeAspect="1" noChangeArrowheads="1"/>
          </p:cNvPicPr>
          <p:nvPr/>
        </p:nvPicPr>
        <p:blipFill>
          <a:blip r:embed="rId4"/>
          <a:srcRect/>
          <a:stretch>
            <a:fillRect/>
          </a:stretch>
        </p:blipFill>
        <p:spPr bwMode="auto">
          <a:xfrm>
            <a:off x="304800" y="3429000"/>
            <a:ext cx="3048000" cy="3331029"/>
          </a:xfrm>
          <a:prstGeom prst="rect">
            <a:avLst/>
          </a:prstGeom>
          <a:noFill/>
        </p:spPr>
      </p:pic>
      <p:sp>
        <p:nvSpPr>
          <p:cNvPr id="92168" name="AutoShape 8" descr="An example of a dataset with numerical attributes. | Download Tab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170" name="AutoShape 10" descr="An example of a dataset with numerical attributes. | Download Tab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172" name="AutoShape 12" descr="An example of a dataset with numerical attributes. | Download Tab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174" name="AutoShape 14" descr="K-Nearest Neighbors Algorithm | KNN Regression Pyth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2176" name="AutoShape 16" descr="https://cdn.analyticsvidhya.com/wp-content/uploads/2018/08/Screenshot-from-2018-08-22-15-03-42.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1"/>
          <p:cNvPicPr>
            <a:picLocks noChangeAspect="1" noChangeArrowheads="1"/>
          </p:cNvPicPr>
          <p:nvPr/>
        </p:nvPicPr>
        <p:blipFill>
          <a:blip r:embed="rId5"/>
          <a:srcRect l="19710" t="37040" r="40534" b="24237"/>
          <a:stretch>
            <a:fillRect/>
          </a:stretch>
        </p:blipFill>
        <p:spPr bwMode="auto">
          <a:xfrm>
            <a:off x="4648200" y="990600"/>
            <a:ext cx="3896139" cy="21336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Classification</a:t>
            </a:r>
          </a:p>
        </p:txBody>
      </p:sp>
      <p:sp>
        <p:nvSpPr>
          <p:cNvPr id="3" name="Content Placeholder 2"/>
          <p:cNvSpPr>
            <a:spLocks noGrp="1"/>
          </p:cNvSpPr>
          <p:nvPr>
            <p:ph idx="1"/>
          </p:nvPr>
        </p:nvSpPr>
        <p:spPr>
          <a:xfrm>
            <a:off x="0" y="990600"/>
            <a:ext cx="8915400" cy="5562599"/>
          </a:xfrm>
        </p:spPr>
        <p:txBody>
          <a:bodyPr>
            <a:normAutofit fontScale="47500" lnSpcReduction="20000"/>
          </a:bodyPr>
          <a:lstStyle/>
          <a:p>
            <a:pPr>
              <a:lnSpc>
                <a:spcPct val="150000"/>
              </a:lnSpc>
            </a:pPr>
            <a:r>
              <a:rPr lang="en-US" dirty="0"/>
              <a:t>Since the</a:t>
            </a:r>
            <a:r>
              <a:rPr lang="en-US" b="1" dirty="0"/>
              <a:t> target objective is to assign a class label, </a:t>
            </a:r>
            <a:r>
              <a:rPr lang="en-US" dirty="0"/>
              <a:t>this type of problem as classification problem.</a:t>
            </a:r>
          </a:p>
          <a:p>
            <a:pPr>
              <a:lnSpc>
                <a:spcPct val="150000"/>
              </a:lnSpc>
            </a:pPr>
            <a:r>
              <a:rPr lang="en-US" dirty="0"/>
              <a:t>There are number of popular machine learning algorithms which help in solving classification problems. To name a few, </a:t>
            </a:r>
            <a:r>
              <a:rPr lang="en-US" b="1" dirty="0"/>
              <a:t>Naïve </a:t>
            </a:r>
            <a:r>
              <a:rPr lang="en-US" b="1" dirty="0" err="1"/>
              <a:t>Bayes</a:t>
            </a:r>
            <a:r>
              <a:rPr lang="en-US" b="1" dirty="0"/>
              <a:t>, Decision tree, and k-Nearest </a:t>
            </a:r>
            <a:r>
              <a:rPr lang="en-US" b="1" dirty="0" err="1"/>
              <a:t>Neighbou</a:t>
            </a:r>
            <a:r>
              <a:rPr lang="en-US" dirty="0" err="1"/>
              <a:t>r</a:t>
            </a:r>
            <a:r>
              <a:rPr lang="en-US" dirty="0"/>
              <a:t> algorithms are adopted by many machine learning practitioners.</a:t>
            </a:r>
          </a:p>
          <a:p>
            <a:pPr>
              <a:lnSpc>
                <a:spcPct val="150000"/>
              </a:lnSpc>
            </a:pPr>
            <a:r>
              <a:rPr lang="en-US" dirty="0"/>
              <a:t>A critical classification problem in context of </a:t>
            </a:r>
            <a:r>
              <a:rPr lang="en-US" b="1" dirty="0">
                <a:solidFill>
                  <a:srgbClr val="C00000"/>
                </a:solidFill>
              </a:rPr>
              <a:t>banking domain </a:t>
            </a:r>
            <a:r>
              <a:rPr lang="en-US" dirty="0"/>
              <a:t>is identifying potential fraudulent transactions.</a:t>
            </a:r>
          </a:p>
          <a:p>
            <a:pPr>
              <a:lnSpc>
                <a:spcPct val="150000"/>
              </a:lnSpc>
            </a:pPr>
            <a:r>
              <a:rPr lang="en-US" dirty="0"/>
              <a:t>classification is a type of supervised learning where a </a:t>
            </a:r>
            <a:r>
              <a:rPr lang="en-US" b="1" dirty="0"/>
              <a:t>target feature</a:t>
            </a:r>
            <a:r>
              <a:rPr lang="en-US" dirty="0"/>
              <a:t>, which is of </a:t>
            </a:r>
            <a:r>
              <a:rPr lang="en-US" b="1" dirty="0"/>
              <a:t>type categorical, is predicted for test data based on the information imparted by training data. </a:t>
            </a:r>
          </a:p>
          <a:p>
            <a:pPr>
              <a:lnSpc>
                <a:spcPct val="150000"/>
              </a:lnSpc>
            </a:pPr>
            <a:r>
              <a:rPr lang="en-US" dirty="0"/>
              <a:t>The target categorical feature is known as </a:t>
            </a:r>
            <a:r>
              <a:rPr lang="en-US" b="1" dirty="0"/>
              <a:t>class.</a:t>
            </a:r>
          </a:p>
          <a:p>
            <a:pPr>
              <a:lnSpc>
                <a:spcPct val="150000"/>
              </a:lnSpc>
            </a:pPr>
            <a:r>
              <a:rPr lang="en-US" dirty="0"/>
              <a:t>Some typical classification problems include: </a:t>
            </a:r>
          </a:p>
          <a:p>
            <a:pPr lvl="1">
              <a:lnSpc>
                <a:spcPct val="150000"/>
              </a:lnSpc>
            </a:pPr>
            <a:r>
              <a:rPr lang="en-US" dirty="0"/>
              <a:t>Image classification</a:t>
            </a:r>
          </a:p>
          <a:p>
            <a:pPr lvl="1">
              <a:lnSpc>
                <a:spcPct val="150000"/>
              </a:lnSpc>
            </a:pPr>
            <a:r>
              <a:rPr lang="en-US" dirty="0"/>
              <a:t>Prediction of disease</a:t>
            </a:r>
          </a:p>
          <a:p>
            <a:pPr lvl="1">
              <a:lnSpc>
                <a:spcPct val="150000"/>
              </a:lnSpc>
            </a:pPr>
            <a:r>
              <a:rPr lang="en-US" dirty="0"/>
              <a:t>Win–loss prediction of games </a:t>
            </a:r>
          </a:p>
          <a:p>
            <a:pPr lvl="1">
              <a:lnSpc>
                <a:spcPct val="150000"/>
              </a:lnSpc>
            </a:pPr>
            <a:r>
              <a:rPr lang="en-US" dirty="0"/>
              <a:t>Prediction of natural calamity like earthquake, flood, etc. </a:t>
            </a:r>
          </a:p>
          <a:p>
            <a:pPr lvl="1">
              <a:lnSpc>
                <a:spcPct val="150000"/>
              </a:lnSpc>
            </a:pPr>
            <a:r>
              <a:rPr lang="en-US" dirty="0"/>
              <a:t>Recognition of handwriting</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p>
        </p:txBody>
      </p:sp>
      <p:sp>
        <p:nvSpPr>
          <p:cNvPr id="3" name="Content Placeholder 2"/>
          <p:cNvSpPr>
            <a:spLocks noGrp="1"/>
          </p:cNvSpPr>
          <p:nvPr>
            <p:ph idx="1"/>
          </p:nvPr>
        </p:nvSpPr>
        <p:spPr>
          <a:xfrm>
            <a:off x="381000" y="1371600"/>
            <a:ext cx="8610600" cy="5486400"/>
          </a:xfrm>
        </p:spPr>
        <p:txBody>
          <a:bodyPr/>
          <a:lstStyle/>
          <a:p>
            <a:pPr>
              <a:lnSpc>
                <a:spcPct val="150000"/>
              </a:lnSpc>
              <a:buNone/>
            </a:pPr>
            <a:r>
              <a:rPr lang="en-US" dirty="0"/>
              <a:t>Typical applications of regression can be seen in </a:t>
            </a:r>
          </a:p>
          <a:p>
            <a:pPr>
              <a:lnSpc>
                <a:spcPct val="150000"/>
              </a:lnSpc>
            </a:pPr>
            <a:r>
              <a:rPr lang="en-US" dirty="0"/>
              <a:t>Demand forecasting in retails</a:t>
            </a:r>
          </a:p>
          <a:p>
            <a:pPr>
              <a:lnSpc>
                <a:spcPct val="150000"/>
              </a:lnSpc>
            </a:pPr>
            <a:r>
              <a:rPr lang="en-US" dirty="0"/>
              <a:t>Price prediction in real estate </a:t>
            </a:r>
          </a:p>
          <a:p>
            <a:pPr>
              <a:lnSpc>
                <a:spcPct val="150000"/>
              </a:lnSpc>
            </a:pPr>
            <a:r>
              <a:rPr lang="en-US" dirty="0"/>
              <a:t>Weather forecast </a:t>
            </a:r>
          </a:p>
          <a:p>
            <a:pPr>
              <a:lnSpc>
                <a:spcPct val="150000"/>
              </a:lnSpc>
            </a:pPr>
            <a:r>
              <a:rPr lang="en-US" dirty="0"/>
              <a:t>Skill demand forecast in job market.</a:t>
            </a:r>
          </a:p>
          <a:p>
            <a:pPr>
              <a:lnSpc>
                <a:spcPct val="150000"/>
              </a:lnSpc>
            </a:pPr>
            <a:r>
              <a:rPr lang="en-US" dirty="0"/>
              <a:t> Sales prediction for managers </a:t>
            </a:r>
          </a:p>
          <a:p>
            <a:pPr>
              <a:lnSpc>
                <a:spcPct val="150000"/>
              </a:lnSpc>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458200" cy="6324600"/>
          </a:xfrm>
        </p:spPr>
        <p:txBody>
          <a:bodyPr>
            <a:normAutofit fontScale="70000" lnSpcReduction="20000"/>
          </a:bodyPr>
          <a:lstStyle/>
          <a:p>
            <a:pPr>
              <a:lnSpc>
                <a:spcPct val="160000"/>
              </a:lnSpc>
              <a:buNone/>
            </a:pPr>
            <a:r>
              <a:rPr lang="en-US" dirty="0"/>
              <a:t>Supervised:</a:t>
            </a:r>
          </a:p>
          <a:p>
            <a:pPr>
              <a:lnSpc>
                <a:spcPct val="160000"/>
              </a:lnSpc>
            </a:pPr>
            <a:r>
              <a:rPr lang="en-US" dirty="0"/>
              <a:t>Study a bank credit dataset and make a decision about whether to approve the loan of an applicant based on his profile.</a:t>
            </a:r>
          </a:p>
          <a:p>
            <a:pPr>
              <a:lnSpc>
                <a:spcPct val="160000"/>
              </a:lnSpc>
            </a:pPr>
            <a:r>
              <a:rPr lang="en-US" dirty="0"/>
              <a:t>(</a:t>
            </a:r>
            <a:r>
              <a:rPr lang="en-US" dirty="0" err="1"/>
              <a:t>cust’s</a:t>
            </a:r>
            <a:r>
              <a:rPr lang="en-US" dirty="0"/>
              <a:t> account balance, purpose, credit amount, savings in dataset)</a:t>
            </a:r>
          </a:p>
          <a:p>
            <a:pPr>
              <a:lnSpc>
                <a:spcPct val="160000"/>
              </a:lnSpc>
            </a:pPr>
            <a:r>
              <a:rPr lang="en-US" dirty="0"/>
              <a:t>KNN</a:t>
            </a:r>
          </a:p>
          <a:p>
            <a:pPr>
              <a:lnSpc>
                <a:spcPct val="160000"/>
              </a:lnSpc>
            </a:pPr>
            <a:r>
              <a:rPr lang="en-US" dirty="0"/>
              <a:t>To establish a mathematical equation for distance as a function of speed, so you can use it to predict the distance when only the speed of the car is known.</a:t>
            </a:r>
          </a:p>
          <a:p>
            <a:pPr>
              <a:lnSpc>
                <a:spcPct val="160000"/>
              </a:lnSpc>
            </a:pPr>
            <a:r>
              <a:rPr lang="en-US" dirty="0"/>
              <a:t>Linear Regression (basically used to predict continuous quantities) – predict the distance that a car can travel based on its speed</a:t>
            </a:r>
          </a:p>
          <a:p>
            <a:pPr>
              <a:lnSpc>
                <a:spcPct val="160000"/>
              </a:lnSpc>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Unsupervised </a:t>
            </a:r>
          </a:p>
        </p:txBody>
      </p:sp>
      <p:sp>
        <p:nvSpPr>
          <p:cNvPr id="3" name="Content Placeholder 2"/>
          <p:cNvSpPr>
            <a:spLocks noGrp="1"/>
          </p:cNvSpPr>
          <p:nvPr>
            <p:ph idx="1"/>
          </p:nvPr>
        </p:nvSpPr>
        <p:spPr>
          <a:xfrm>
            <a:off x="381000" y="1219200"/>
            <a:ext cx="8534400" cy="5486400"/>
          </a:xfrm>
        </p:spPr>
        <p:txBody>
          <a:bodyPr>
            <a:normAutofit fontScale="55000" lnSpcReduction="20000"/>
          </a:bodyPr>
          <a:lstStyle/>
          <a:p>
            <a:pPr>
              <a:lnSpc>
                <a:spcPct val="170000"/>
              </a:lnSpc>
            </a:pPr>
            <a:r>
              <a:rPr lang="en-US" b="1" dirty="0"/>
              <a:t>Act without anyone’s supervision</a:t>
            </a:r>
            <a:r>
              <a:rPr lang="en-US" dirty="0"/>
              <a:t> or guidance .</a:t>
            </a:r>
          </a:p>
          <a:p>
            <a:pPr>
              <a:lnSpc>
                <a:spcPct val="170000"/>
              </a:lnSpc>
            </a:pPr>
            <a:r>
              <a:rPr lang="en-US" dirty="0"/>
              <a:t>Data is </a:t>
            </a:r>
            <a:r>
              <a:rPr lang="en-US" b="1" dirty="0"/>
              <a:t>not labeled</a:t>
            </a:r>
            <a:r>
              <a:rPr lang="en-US" dirty="0"/>
              <a:t>.</a:t>
            </a:r>
          </a:p>
          <a:p>
            <a:pPr>
              <a:lnSpc>
                <a:spcPct val="170000"/>
              </a:lnSpc>
            </a:pPr>
            <a:r>
              <a:rPr lang="en-US" dirty="0"/>
              <a:t>Only unlabeled data will be given as input.</a:t>
            </a:r>
          </a:p>
          <a:p>
            <a:pPr>
              <a:lnSpc>
                <a:spcPct val="170000"/>
              </a:lnSpc>
            </a:pPr>
            <a:r>
              <a:rPr lang="en-US" dirty="0"/>
              <a:t>And wont say the machine where to go, the </a:t>
            </a:r>
            <a:r>
              <a:rPr lang="en-US" b="1" dirty="0"/>
              <a:t>system has to understand itself from the given  input data</a:t>
            </a:r>
            <a:r>
              <a:rPr lang="en-US" dirty="0"/>
              <a:t>.</a:t>
            </a:r>
          </a:p>
          <a:p>
            <a:pPr>
              <a:lnSpc>
                <a:spcPct val="170000"/>
              </a:lnSpc>
            </a:pPr>
            <a:r>
              <a:rPr lang="en-US" dirty="0"/>
              <a:t>It did this by </a:t>
            </a:r>
            <a:r>
              <a:rPr lang="en-US" b="1" dirty="0"/>
              <a:t>finding pattern in the data</a:t>
            </a:r>
            <a:r>
              <a:rPr lang="en-US" dirty="0"/>
              <a:t>.</a:t>
            </a:r>
          </a:p>
          <a:p>
            <a:pPr>
              <a:lnSpc>
                <a:spcPct val="170000"/>
              </a:lnSpc>
              <a:buNone/>
            </a:pPr>
            <a:r>
              <a:rPr lang="en-US" dirty="0" err="1"/>
              <a:t>Eg</a:t>
            </a:r>
            <a:r>
              <a:rPr lang="en-US" dirty="0"/>
              <a:t> finally it forms two groups. one has cats and other has dogs.</a:t>
            </a:r>
          </a:p>
          <a:p>
            <a:pPr>
              <a:lnSpc>
                <a:spcPct val="170000"/>
              </a:lnSpc>
            </a:pPr>
            <a:r>
              <a:rPr lang="en-US" dirty="0"/>
              <a:t>Here machine </a:t>
            </a:r>
            <a:r>
              <a:rPr lang="en-US" b="1" dirty="0"/>
              <a:t>wont add labels to the output.</a:t>
            </a:r>
          </a:p>
          <a:p>
            <a:pPr>
              <a:lnSpc>
                <a:spcPct val="170000"/>
              </a:lnSpc>
            </a:pPr>
            <a:r>
              <a:rPr lang="en-US" dirty="0"/>
              <a:t>It will </a:t>
            </a:r>
            <a:r>
              <a:rPr lang="en-US" b="1" dirty="0"/>
              <a:t>understand how cats look </a:t>
            </a:r>
            <a:r>
              <a:rPr lang="en-US" dirty="0"/>
              <a:t>and group or cluster them into one group.</a:t>
            </a:r>
          </a:p>
          <a:p>
            <a:pPr>
              <a:lnSpc>
                <a:spcPct val="170000"/>
              </a:lnSpc>
            </a:pPr>
            <a:r>
              <a:rPr lang="en-US" dirty="0"/>
              <a:t> Machine has to </a:t>
            </a:r>
            <a:r>
              <a:rPr lang="en-US" b="1" dirty="0" err="1"/>
              <a:t>figureout</a:t>
            </a:r>
            <a:r>
              <a:rPr lang="en-US" b="1" dirty="0"/>
              <a:t> the dataset </a:t>
            </a:r>
            <a:r>
              <a:rPr lang="en-US" dirty="0"/>
              <a:t>given and it has to </a:t>
            </a:r>
            <a:r>
              <a:rPr lang="en-US" b="1" dirty="0"/>
              <a:t>find/discover the hidden patterns and trends</a:t>
            </a:r>
            <a:r>
              <a:rPr lang="en-US" dirty="0"/>
              <a:t> in the data in order to make predictions about the output.</a:t>
            </a:r>
          </a:p>
          <a:p>
            <a:pPr>
              <a:lnSpc>
                <a:spcPct val="170000"/>
              </a:lnSpc>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Plants | Free Full-Text | Russeting in 'Apple' Mango: Triggers and  Mechanisms | HTM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Plants | Free Full-Text | Russeting in 'Apple' Mango: Triggers and  Mechanisms | HTML"/>
          <p:cNvPicPr>
            <a:picLocks noChangeAspect="1" noChangeArrowheads="1"/>
          </p:cNvPicPr>
          <p:nvPr/>
        </p:nvPicPr>
        <p:blipFill>
          <a:blip r:embed="rId2" cstate="print"/>
          <a:srcRect/>
          <a:stretch>
            <a:fillRect/>
          </a:stretch>
        </p:blipFill>
        <p:spPr bwMode="auto">
          <a:xfrm>
            <a:off x="146989" y="990600"/>
            <a:ext cx="8768411" cy="50292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normAutofit fontScale="70000" lnSpcReduction="20000"/>
          </a:bodyPr>
          <a:lstStyle/>
          <a:p>
            <a:pPr>
              <a:lnSpc>
                <a:spcPct val="170000"/>
              </a:lnSpc>
            </a:pPr>
            <a:r>
              <a:rPr lang="en-US" b="1" dirty="0"/>
              <a:t>Humans </a:t>
            </a:r>
            <a:r>
              <a:rPr lang="en-US" dirty="0"/>
              <a:t>can learn from past experience and </a:t>
            </a:r>
          </a:p>
          <a:p>
            <a:pPr>
              <a:lnSpc>
                <a:spcPct val="170000"/>
              </a:lnSpc>
            </a:pPr>
            <a:r>
              <a:rPr lang="en-US" b="1" dirty="0"/>
              <a:t>Machines</a:t>
            </a:r>
            <a:r>
              <a:rPr lang="en-US" dirty="0"/>
              <a:t> follow instructions given by humans.</a:t>
            </a:r>
          </a:p>
          <a:p>
            <a:pPr>
              <a:lnSpc>
                <a:spcPct val="170000"/>
              </a:lnSpc>
              <a:buNone/>
            </a:pPr>
            <a:r>
              <a:rPr lang="en-US" b="1" i="1" dirty="0">
                <a:solidFill>
                  <a:srgbClr val="00B050"/>
                </a:solidFill>
              </a:rPr>
              <a:t>Is it possible to make the machines to learn from the past experience?</a:t>
            </a:r>
          </a:p>
          <a:p>
            <a:pPr>
              <a:lnSpc>
                <a:spcPct val="170000"/>
              </a:lnSpc>
              <a:buNone/>
            </a:pPr>
            <a:r>
              <a:rPr lang="en-US" dirty="0">
                <a:solidFill>
                  <a:srgbClr val="FF0000"/>
                </a:solidFill>
              </a:rPr>
              <a:t>	Yes</a:t>
            </a:r>
            <a:r>
              <a:rPr lang="en-US" dirty="0"/>
              <a:t>, we can …that is with the help of machine learning.</a:t>
            </a:r>
          </a:p>
          <a:p>
            <a:pPr>
              <a:lnSpc>
                <a:spcPct val="170000"/>
              </a:lnSpc>
              <a:buNone/>
            </a:pPr>
            <a:r>
              <a:rPr lang="en-US" b="1" dirty="0">
                <a:solidFill>
                  <a:srgbClr val="FF0066"/>
                </a:solidFill>
              </a:rPr>
              <a:t>Then what is machine Learning?</a:t>
            </a:r>
          </a:p>
          <a:p>
            <a:pPr>
              <a:lnSpc>
                <a:spcPct val="170000"/>
              </a:lnSpc>
            </a:pPr>
            <a:r>
              <a:rPr lang="en-US" dirty="0"/>
              <a:t>It is a subset of AI that helps us to achieve one particular goal to teach </a:t>
            </a:r>
          </a:p>
          <a:p>
            <a:pPr>
              <a:lnSpc>
                <a:spcPct val="170000"/>
              </a:lnSpc>
              <a:buNone/>
            </a:pPr>
            <a:r>
              <a:rPr lang="en-US" dirty="0"/>
              <a:t>so if we are able </a:t>
            </a:r>
            <a:r>
              <a:rPr lang="en-US" b="1" i="1" dirty="0"/>
              <a:t>to teach the machine to learn</a:t>
            </a:r>
            <a:r>
              <a:rPr lang="en-US" dirty="0"/>
              <a:t>, then we are one step closer in reaching our goal of AI that  mimic the human.</a:t>
            </a:r>
          </a:p>
          <a:p>
            <a:pPr>
              <a:lnSpc>
                <a:spcPct val="170000"/>
              </a:lnSpc>
            </a:pPr>
            <a:r>
              <a:rPr lang="en-US" dirty="0"/>
              <a:t>For computers, past experience has name called data. (learning from </a:t>
            </a:r>
            <a:r>
              <a:rPr lang="en-US" strike="sngStrike" dirty="0">
                <a:solidFill>
                  <a:srgbClr val="FF0000"/>
                </a:solidFill>
              </a:rPr>
              <a:t>experience</a:t>
            </a:r>
            <a:r>
              <a:rPr lang="en-US" strike="sngStrike" dirty="0"/>
              <a:t> </a:t>
            </a:r>
            <a:r>
              <a:rPr lang="en-US" dirty="0">
                <a:solidFill>
                  <a:srgbClr val="FF0000"/>
                </a:solidFill>
              </a:rPr>
              <a:t>data</a:t>
            </a:r>
            <a:r>
              <a:rPr lang="en-US" dirty="0"/>
              <a:t>).</a:t>
            </a:r>
          </a:p>
          <a:p>
            <a:pPr>
              <a:lnSpc>
                <a:spcPct val="170000"/>
              </a:lnSpc>
            </a:pPr>
            <a:r>
              <a:rPr lang="en-US" dirty="0"/>
              <a:t>Machine learns from data.</a:t>
            </a:r>
          </a:p>
          <a:p>
            <a:pPr>
              <a:lnSpc>
                <a:spcPct val="170000"/>
              </a:lnSpc>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problems</a:t>
            </a:r>
          </a:p>
        </p:txBody>
      </p:sp>
      <p:sp>
        <p:nvSpPr>
          <p:cNvPr id="3" name="Content Placeholder 2"/>
          <p:cNvSpPr>
            <a:spLocks noGrp="1"/>
          </p:cNvSpPr>
          <p:nvPr>
            <p:ph idx="1"/>
          </p:nvPr>
        </p:nvSpPr>
        <p:spPr>
          <a:xfrm>
            <a:off x="457200" y="1295400"/>
            <a:ext cx="8458200" cy="5410200"/>
          </a:xfrm>
        </p:spPr>
        <p:txBody>
          <a:bodyPr>
            <a:normAutofit fontScale="55000" lnSpcReduction="20000"/>
          </a:bodyPr>
          <a:lstStyle/>
          <a:p>
            <a:pPr>
              <a:lnSpc>
                <a:spcPct val="170000"/>
              </a:lnSpc>
            </a:pPr>
            <a:r>
              <a:rPr lang="en-US" dirty="0"/>
              <a:t>Association and</a:t>
            </a:r>
          </a:p>
          <a:p>
            <a:pPr>
              <a:lnSpc>
                <a:spcPct val="170000"/>
              </a:lnSpc>
            </a:pPr>
            <a:r>
              <a:rPr lang="en-US" dirty="0"/>
              <a:t>Clustering.</a:t>
            </a:r>
          </a:p>
          <a:p>
            <a:pPr>
              <a:lnSpc>
                <a:spcPct val="170000"/>
              </a:lnSpc>
              <a:buNone/>
            </a:pPr>
            <a:r>
              <a:rPr lang="en-US" b="1" u="sng" dirty="0"/>
              <a:t>Association:</a:t>
            </a:r>
          </a:p>
          <a:p>
            <a:pPr>
              <a:lnSpc>
                <a:spcPct val="170000"/>
              </a:lnSpc>
            </a:pPr>
            <a:r>
              <a:rPr lang="en-US" dirty="0"/>
              <a:t>Association is </a:t>
            </a:r>
            <a:r>
              <a:rPr lang="en-US" b="1" dirty="0"/>
              <a:t>discovering patterns in data and finding co-occurrences</a:t>
            </a:r>
          </a:p>
          <a:p>
            <a:pPr>
              <a:lnSpc>
                <a:spcPct val="170000"/>
              </a:lnSpc>
            </a:pPr>
            <a:r>
              <a:rPr lang="en-US" dirty="0"/>
              <a:t>Finding the Items that frequently co-occur.</a:t>
            </a:r>
          </a:p>
          <a:p>
            <a:pPr>
              <a:lnSpc>
                <a:spcPct val="170000"/>
              </a:lnSpc>
            </a:pPr>
            <a:r>
              <a:rPr lang="en-US" dirty="0"/>
              <a:t>Ex. relationship between bread and jam. People who buy bread will mostly tend to buy jam.</a:t>
            </a:r>
          </a:p>
          <a:p>
            <a:pPr>
              <a:lnSpc>
                <a:spcPct val="170000"/>
              </a:lnSpc>
              <a:buNone/>
            </a:pPr>
            <a:r>
              <a:rPr lang="en-US" b="1" u="sng" dirty="0"/>
              <a:t>Clustering and anomaly detection:</a:t>
            </a:r>
          </a:p>
          <a:p>
            <a:pPr>
              <a:lnSpc>
                <a:spcPct val="170000"/>
              </a:lnSpc>
            </a:pPr>
            <a:r>
              <a:rPr lang="en-US" dirty="0"/>
              <a:t>Targeted marketing : list of customer and information about them and need to cluster them </a:t>
            </a:r>
            <a:r>
              <a:rPr lang="en-US" b="1" dirty="0"/>
              <a:t>based on their similarity</a:t>
            </a:r>
            <a:r>
              <a:rPr lang="en-US" dirty="0"/>
              <a:t>.(interest and intent).</a:t>
            </a:r>
          </a:p>
          <a:p>
            <a:pPr>
              <a:lnSpc>
                <a:spcPct val="170000"/>
              </a:lnSpc>
            </a:pPr>
            <a:r>
              <a:rPr lang="en-US" dirty="0"/>
              <a:t>Anomaly detection is detecting unusual activities like credit card fraud.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6172200"/>
          </a:xfrm>
        </p:spPr>
        <p:txBody>
          <a:bodyPr>
            <a:normAutofit fontScale="55000" lnSpcReduction="20000"/>
          </a:bodyPr>
          <a:lstStyle/>
          <a:p>
            <a:pPr>
              <a:lnSpc>
                <a:spcPct val="150000"/>
              </a:lnSpc>
            </a:pPr>
            <a:r>
              <a:rPr lang="en-US" dirty="0"/>
              <a:t>Here </a:t>
            </a:r>
            <a:r>
              <a:rPr lang="en-US" b="1" dirty="0"/>
              <a:t>training phase is big</a:t>
            </a:r>
            <a:r>
              <a:rPr lang="en-US" dirty="0"/>
              <a:t>, </a:t>
            </a:r>
            <a:r>
              <a:rPr lang="en-US" dirty="0" err="1"/>
              <a:t>bex</a:t>
            </a:r>
            <a:r>
              <a:rPr lang="en-US" dirty="0"/>
              <a:t> the machine is only given the input data and its has to  figure out the output on its own.</a:t>
            </a:r>
          </a:p>
          <a:p>
            <a:pPr>
              <a:lnSpc>
                <a:spcPct val="150000"/>
              </a:lnSpc>
            </a:pPr>
            <a:r>
              <a:rPr lang="en-US" dirty="0"/>
              <a:t>So </a:t>
            </a:r>
            <a:r>
              <a:rPr lang="en-US" b="1" dirty="0"/>
              <a:t>no supervisor or mentor here</a:t>
            </a:r>
            <a:r>
              <a:rPr lang="en-US" dirty="0"/>
              <a:t>.</a:t>
            </a:r>
          </a:p>
          <a:p>
            <a:pPr>
              <a:lnSpc>
                <a:spcPct val="150000"/>
              </a:lnSpc>
            </a:pPr>
            <a:r>
              <a:rPr lang="en-US" dirty="0"/>
              <a:t>Its all about discovering patterns and extracting useful insights. Trends and association in the data.</a:t>
            </a:r>
          </a:p>
          <a:p>
            <a:pPr>
              <a:lnSpc>
                <a:spcPct val="170000"/>
              </a:lnSpc>
            </a:pPr>
            <a:r>
              <a:rPr lang="en-US" dirty="0"/>
              <a:t>Therefore, unsupervised learning is often termed as </a:t>
            </a:r>
            <a:r>
              <a:rPr lang="en-US" b="1" dirty="0"/>
              <a:t>descriptive model and the process </a:t>
            </a:r>
            <a:r>
              <a:rPr lang="en-US" dirty="0"/>
              <a:t>of unsupervised learning is referred as </a:t>
            </a:r>
            <a:r>
              <a:rPr lang="en-US" b="1" dirty="0"/>
              <a:t>pattern  discovery or knowledge discovery.</a:t>
            </a:r>
          </a:p>
          <a:p>
            <a:pPr>
              <a:lnSpc>
                <a:spcPct val="170000"/>
              </a:lnSpc>
              <a:buNone/>
            </a:pPr>
            <a:endParaRPr lang="en-US" dirty="0"/>
          </a:p>
          <a:p>
            <a:pPr>
              <a:lnSpc>
                <a:spcPct val="170000"/>
              </a:lnSpc>
              <a:buNone/>
            </a:pPr>
            <a:r>
              <a:rPr lang="en-US" b="1" dirty="0"/>
              <a:t>Popular algorithms:</a:t>
            </a:r>
          </a:p>
          <a:p>
            <a:pPr>
              <a:lnSpc>
                <a:spcPct val="150000"/>
              </a:lnSpc>
            </a:pPr>
            <a:r>
              <a:rPr lang="en-US" dirty="0"/>
              <a:t>K-means, </a:t>
            </a:r>
            <a:r>
              <a:rPr lang="en-US" dirty="0" err="1"/>
              <a:t>Apriori</a:t>
            </a:r>
            <a:r>
              <a:rPr lang="en-US" dirty="0"/>
              <a:t>, C-means</a:t>
            </a:r>
          </a:p>
          <a:p>
            <a:pPr>
              <a:lnSpc>
                <a:spcPct val="150000"/>
              </a:lnSpc>
              <a:buNone/>
            </a:pPr>
            <a:endParaRPr lang="en-US" dirty="0"/>
          </a:p>
          <a:p>
            <a:pPr>
              <a:lnSpc>
                <a:spcPct val="150000"/>
              </a:lnSpc>
              <a:buNone/>
            </a:pPr>
            <a:r>
              <a:rPr lang="en-US" b="1" dirty="0"/>
              <a:t>Applications:</a:t>
            </a:r>
          </a:p>
          <a:p>
            <a:r>
              <a:rPr lang="en-US" dirty="0"/>
              <a:t>customer segmentation.</a:t>
            </a:r>
            <a:endParaRPr lang="en-US" b="1" dirty="0"/>
          </a:p>
          <a:p>
            <a:pPr>
              <a:lnSpc>
                <a:spcPct val="150000"/>
              </a:lnSpc>
            </a:pPr>
            <a:r>
              <a:rPr lang="en-US" dirty="0"/>
              <a:t>Recommendation, </a:t>
            </a:r>
            <a:r>
              <a:rPr lang="en-US" dirty="0" err="1"/>
              <a:t>anamoly</a:t>
            </a:r>
            <a:r>
              <a:rPr lang="en-US" dirty="0"/>
              <a:t> detection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62500" lnSpcReduction="20000"/>
          </a:bodyPr>
          <a:lstStyle/>
          <a:p>
            <a:pPr>
              <a:lnSpc>
                <a:spcPct val="150000"/>
              </a:lnSpc>
            </a:pPr>
            <a:r>
              <a:rPr lang="en-US" dirty="0"/>
              <a:t>To </a:t>
            </a:r>
            <a:r>
              <a:rPr lang="en-US" b="1" dirty="0"/>
              <a:t>cluster a set of movies as either good or average </a:t>
            </a:r>
            <a:r>
              <a:rPr lang="en-US" dirty="0"/>
              <a:t>based on their social media out reach.</a:t>
            </a:r>
          </a:p>
          <a:p>
            <a:pPr>
              <a:lnSpc>
                <a:spcPct val="150000"/>
              </a:lnSpc>
            </a:pPr>
            <a:r>
              <a:rPr lang="en-US" dirty="0"/>
              <a:t>One cluster contains popular movie and other contains non-popular movies based on </a:t>
            </a:r>
            <a:r>
              <a:rPr lang="en-US" b="1" dirty="0"/>
              <a:t>likes on social media</a:t>
            </a:r>
            <a:r>
              <a:rPr lang="en-US" dirty="0"/>
              <a:t>.</a:t>
            </a:r>
          </a:p>
          <a:p>
            <a:pPr>
              <a:lnSpc>
                <a:spcPct val="150000"/>
              </a:lnSpc>
            </a:pPr>
            <a:r>
              <a:rPr lang="en-US" dirty="0"/>
              <a:t>To perform </a:t>
            </a:r>
            <a:r>
              <a:rPr lang="en-US" b="1" dirty="0"/>
              <a:t>market basket analysis </a:t>
            </a:r>
            <a:r>
              <a:rPr lang="en-US" dirty="0"/>
              <a:t>by </a:t>
            </a:r>
            <a:r>
              <a:rPr lang="en-US" b="1" dirty="0"/>
              <a:t>finding association </a:t>
            </a:r>
            <a:r>
              <a:rPr lang="en-US" dirty="0"/>
              <a:t>between items bought at the grocery store. </a:t>
            </a:r>
            <a:r>
              <a:rPr lang="en-US" b="1" dirty="0"/>
              <a:t>(</a:t>
            </a:r>
            <a:r>
              <a:rPr lang="en-US" b="1" dirty="0" err="1"/>
              <a:t>apriori</a:t>
            </a:r>
            <a:r>
              <a:rPr lang="en-US" b="1" dirty="0"/>
              <a:t>)</a:t>
            </a:r>
          </a:p>
          <a:p>
            <a:pPr>
              <a:lnSpc>
                <a:spcPct val="150000"/>
              </a:lnSpc>
            </a:pPr>
            <a:r>
              <a:rPr lang="en-US" dirty="0"/>
              <a:t>If person buy bread and butter together, then there may be an association between these two items.</a:t>
            </a:r>
          </a:p>
          <a:p>
            <a:pPr>
              <a:lnSpc>
                <a:spcPct val="170000"/>
              </a:lnSpc>
            </a:pPr>
            <a:r>
              <a:rPr lang="en-US" dirty="0"/>
              <a:t>From past transaction data in a grocery store, it may be observed that most of the customers who have bought item A, have also bought item B and item C or at least  one of them. This means that there is a strong association of the event ‘purchase of item A’ with the event ‘purchase of item B’, or ‘purchase of item C’.</a:t>
            </a:r>
          </a:p>
          <a:p>
            <a:pPr>
              <a:lnSpc>
                <a:spcPct val="150000"/>
              </a:lnSpc>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33400"/>
            <a:ext cx="8229600" cy="1447800"/>
          </a:xfrm>
        </p:spPr>
        <p:txBody>
          <a:bodyPr/>
          <a:lstStyle/>
          <a:p>
            <a:r>
              <a:rPr lang="en-US" dirty="0"/>
              <a:t>Market basket analysis</a:t>
            </a:r>
          </a:p>
        </p:txBody>
      </p:sp>
      <p:pic>
        <p:nvPicPr>
          <p:cNvPr id="1028" name="Picture 4" descr="R Market Basket Analysis using Apriori Examples - DataCamp"/>
          <p:cNvPicPr>
            <a:picLocks noChangeAspect="1" noChangeArrowheads="1"/>
          </p:cNvPicPr>
          <p:nvPr/>
        </p:nvPicPr>
        <p:blipFill>
          <a:blip r:embed="rId2"/>
          <a:srcRect/>
          <a:stretch>
            <a:fillRect/>
          </a:stretch>
        </p:blipFill>
        <p:spPr bwMode="auto">
          <a:xfrm>
            <a:off x="914401" y="1371600"/>
            <a:ext cx="7953968" cy="4832474"/>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Unsupervised</a:t>
            </a:r>
          </a:p>
        </p:txBody>
      </p:sp>
      <p:pic>
        <p:nvPicPr>
          <p:cNvPr id="2050" name="Picture 2"/>
          <p:cNvPicPr>
            <a:picLocks noGrp="1" noChangeAspect="1" noChangeArrowheads="1"/>
          </p:cNvPicPr>
          <p:nvPr>
            <p:ph idx="1"/>
          </p:nvPr>
        </p:nvPicPr>
        <p:blipFill>
          <a:blip r:embed="rId2"/>
          <a:srcRect t="13469" r="3607" b="7401"/>
          <a:stretch>
            <a:fillRect/>
          </a:stretch>
        </p:blipFill>
        <p:spPr bwMode="auto">
          <a:xfrm>
            <a:off x="76200" y="1676400"/>
            <a:ext cx="8915400" cy="4724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t="15153" b="5717"/>
          <a:stretch>
            <a:fillRect/>
          </a:stretch>
        </p:blipFill>
        <p:spPr bwMode="auto">
          <a:xfrm>
            <a:off x="0" y="1295400"/>
            <a:ext cx="9220200" cy="4572000"/>
          </a:xfrm>
          <a:prstGeom prst="rect">
            <a:avLst/>
          </a:prstGeom>
          <a:noFill/>
          <a:ln w="9525">
            <a:noFill/>
            <a:miter lim="800000"/>
            <a:headEnd/>
            <a:tailEnd/>
          </a:ln>
          <a:effectLst/>
        </p:spPr>
      </p:pic>
      <p:sp>
        <p:nvSpPr>
          <p:cNvPr id="3" name="TextBox 2"/>
          <p:cNvSpPr txBox="1"/>
          <p:nvPr/>
        </p:nvSpPr>
        <p:spPr>
          <a:xfrm>
            <a:off x="990600" y="457200"/>
            <a:ext cx="7086600" cy="584775"/>
          </a:xfrm>
          <a:prstGeom prst="rect">
            <a:avLst/>
          </a:prstGeom>
          <a:noFill/>
        </p:spPr>
        <p:txBody>
          <a:bodyPr wrap="square" rtlCol="0">
            <a:spAutoFit/>
          </a:bodyPr>
          <a:lstStyle/>
          <a:p>
            <a:pPr algn="ctr"/>
            <a:r>
              <a:rPr lang="en-US" sz="3200" b="1" dirty="0"/>
              <a:t>Unsupervised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295400" y="1219200"/>
            <a:ext cx="5772150" cy="356235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a:t>
            </a:r>
          </a:p>
        </p:txBody>
      </p:sp>
      <p:sp>
        <p:nvSpPr>
          <p:cNvPr id="3" name="Content Placeholder 2"/>
          <p:cNvSpPr>
            <a:spLocks noGrp="1"/>
          </p:cNvSpPr>
          <p:nvPr>
            <p:ph idx="1"/>
          </p:nvPr>
        </p:nvSpPr>
        <p:spPr>
          <a:xfrm>
            <a:off x="457200" y="1371600"/>
            <a:ext cx="8534400" cy="5486400"/>
          </a:xfrm>
        </p:spPr>
        <p:txBody>
          <a:bodyPr>
            <a:normAutofit fontScale="47500" lnSpcReduction="20000"/>
          </a:bodyPr>
          <a:lstStyle/>
          <a:p>
            <a:pPr>
              <a:lnSpc>
                <a:spcPct val="170000"/>
              </a:lnSpc>
            </a:pPr>
            <a:r>
              <a:rPr lang="en-US" dirty="0"/>
              <a:t>Establish or encourage a pattern or behavior.</a:t>
            </a:r>
          </a:p>
          <a:p>
            <a:pPr>
              <a:lnSpc>
                <a:spcPct val="170000"/>
              </a:lnSpc>
            </a:pPr>
            <a:r>
              <a:rPr lang="en-US" dirty="0"/>
              <a:t>Ex. Dropped in an Isolated island.</a:t>
            </a:r>
          </a:p>
          <a:p>
            <a:pPr>
              <a:lnSpc>
                <a:spcPct val="170000"/>
              </a:lnSpc>
            </a:pPr>
            <a:r>
              <a:rPr lang="en-US" dirty="0"/>
              <a:t>Hit and trial or </a:t>
            </a:r>
            <a:r>
              <a:rPr lang="en-US" b="1" dirty="0"/>
              <a:t>trial and error</a:t>
            </a:r>
            <a:r>
              <a:rPr lang="en-US" dirty="0"/>
              <a:t>.</a:t>
            </a:r>
          </a:p>
          <a:p>
            <a:pPr>
              <a:lnSpc>
                <a:spcPct val="170000"/>
              </a:lnSpc>
            </a:pPr>
            <a:r>
              <a:rPr lang="en-US" dirty="0"/>
              <a:t>First, experience and learn from the experience.</a:t>
            </a:r>
          </a:p>
          <a:p>
            <a:pPr>
              <a:lnSpc>
                <a:spcPct val="170000"/>
              </a:lnSpc>
            </a:pPr>
            <a:r>
              <a:rPr lang="en-US" dirty="0"/>
              <a:t>In </a:t>
            </a:r>
            <a:r>
              <a:rPr lang="en-US" b="1" dirty="0"/>
              <a:t>Reinforcement Learning (RL)</a:t>
            </a:r>
            <a:r>
              <a:rPr lang="en-US" dirty="0"/>
              <a:t>, agents are trained on a </a:t>
            </a:r>
            <a:r>
              <a:rPr lang="en-US" b="1" dirty="0"/>
              <a:t>reward</a:t>
            </a:r>
            <a:r>
              <a:rPr lang="en-US" dirty="0"/>
              <a:t> and </a:t>
            </a:r>
            <a:r>
              <a:rPr lang="en-US" b="1" dirty="0"/>
              <a:t>punishment</a:t>
            </a:r>
            <a:r>
              <a:rPr lang="en-US" dirty="0"/>
              <a:t> mechanism. The </a:t>
            </a:r>
            <a:r>
              <a:rPr lang="en-US" b="1" dirty="0"/>
              <a:t>agent</a:t>
            </a:r>
            <a:r>
              <a:rPr lang="en-US" dirty="0"/>
              <a:t> is rewarded for correct moves and punished for the wrong ones. In doing so, the agent tries to minimize wrong moves and maximize the right ones. </a:t>
            </a:r>
          </a:p>
          <a:p>
            <a:pPr>
              <a:lnSpc>
                <a:spcPct val="170000"/>
              </a:lnSpc>
            </a:pPr>
            <a:r>
              <a:rPr lang="en-US" dirty="0"/>
              <a:t>Agent is put in an unknown environment, so that agent can explore the environment by taking actions and transition from one state to other so that it can get maximum rewards.</a:t>
            </a:r>
          </a:p>
          <a:p>
            <a:pPr>
              <a:lnSpc>
                <a:spcPct val="170000"/>
              </a:lnSpc>
            </a:pPr>
            <a:r>
              <a:rPr lang="en-US" b="1" dirty="0"/>
              <a:t> no predefined data will be given to the machine</a:t>
            </a:r>
            <a:r>
              <a:rPr lang="en-US" dirty="0"/>
              <a:t>. </a:t>
            </a:r>
            <a:r>
              <a:rPr lang="en-US" b="1" i="1" dirty="0"/>
              <a:t>Inputs depends on the action taken by the agent</a:t>
            </a:r>
            <a:r>
              <a:rPr lang="en-US" dirty="0"/>
              <a:t>. These actions are recorded as matrices, so that it serves as a memory to the agent. Just agent explodes the environment it will collect data which was then being used to get the output.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382000" cy="6248400"/>
          </a:xfrm>
        </p:spPr>
        <p:txBody>
          <a:bodyPr>
            <a:normAutofit fontScale="77500" lnSpcReduction="20000"/>
          </a:bodyPr>
          <a:lstStyle/>
          <a:p>
            <a:pPr>
              <a:lnSpc>
                <a:spcPct val="150000"/>
              </a:lnSpc>
            </a:pPr>
            <a:r>
              <a:rPr lang="en-US" dirty="0"/>
              <a:t>Here the </a:t>
            </a:r>
            <a:r>
              <a:rPr lang="en-US" b="1" dirty="0"/>
              <a:t>agent is like a child</a:t>
            </a:r>
            <a:r>
              <a:rPr lang="en-US" dirty="0"/>
              <a:t>, as it </a:t>
            </a:r>
            <a:r>
              <a:rPr lang="en-US" dirty="0" err="1"/>
              <a:t>doesnot</a:t>
            </a:r>
            <a:r>
              <a:rPr lang="en-US" dirty="0"/>
              <a:t> know about the environment, the agent too does not know about the environment and only after exploring the </a:t>
            </a:r>
            <a:r>
              <a:rPr lang="en-US" dirty="0" err="1"/>
              <a:t>environemnt</a:t>
            </a:r>
            <a:r>
              <a:rPr lang="en-US" dirty="0"/>
              <a:t>, it starts learning. </a:t>
            </a:r>
            <a:r>
              <a:rPr lang="en-US" b="1" dirty="0"/>
              <a:t>Learns from mistakes it makes</a:t>
            </a:r>
            <a:r>
              <a:rPr lang="en-US" dirty="0"/>
              <a:t>(basically from experiences)</a:t>
            </a:r>
          </a:p>
          <a:p>
            <a:pPr>
              <a:lnSpc>
                <a:spcPct val="150000"/>
              </a:lnSpc>
            </a:pPr>
            <a:r>
              <a:rPr lang="en-US" dirty="0"/>
              <a:t>Explored recently.</a:t>
            </a:r>
          </a:p>
          <a:p>
            <a:pPr>
              <a:lnSpc>
                <a:spcPct val="150000"/>
              </a:lnSpc>
              <a:buNone/>
            </a:pPr>
            <a:r>
              <a:rPr lang="en-US" b="1" u="sng" dirty="0"/>
              <a:t>Algorithms:</a:t>
            </a:r>
          </a:p>
          <a:p>
            <a:pPr>
              <a:lnSpc>
                <a:spcPct val="150000"/>
              </a:lnSpc>
            </a:pPr>
            <a:r>
              <a:rPr lang="en-US" dirty="0"/>
              <a:t>Q-Learning, SARSA (state action reward state action </a:t>
            </a:r>
            <a:r>
              <a:rPr lang="en-US" dirty="0" err="1"/>
              <a:t>alg</a:t>
            </a:r>
            <a:r>
              <a:rPr lang="en-US" dirty="0"/>
              <a:t>)</a:t>
            </a:r>
          </a:p>
          <a:p>
            <a:pPr>
              <a:lnSpc>
                <a:spcPct val="150000"/>
              </a:lnSpc>
              <a:buNone/>
            </a:pPr>
            <a:r>
              <a:rPr lang="en-US" b="1" u="sng" dirty="0"/>
              <a:t>Applications:</a:t>
            </a:r>
          </a:p>
          <a:p>
            <a:pPr>
              <a:lnSpc>
                <a:spcPct val="150000"/>
              </a:lnSpc>
            </a:pPr>
            <a:r>
              <a:rPr lang="en-US" dirty="0"/>
              <a:t>Self driving car, games- </a:t>
            </a:r>
            <a:r>
              <a:rPr lang="en-US" dirty="0" err="1"/>
              <a:t>alphago</a:t>
            </a:r>
            <a:r>
              <a:rPr lang="en-US" dirty="0"/>
              <a:t> game, intelligent games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reinforcement</a:t>
            </a:r>
          </a:p>
        </p:txBody>
      </p:sp>
      <p:pic>
        <p:nvPicPr>
          <p:cNvPr id="4098" name="Picture 2"/>
          <p:cNvPicPr>
            <a:picLocks noGrp="1" noChangeAspect="1" noChangeArrowheads="1"/>
          </p:cNvPicPr>
          <p:nvPr>
            <p:ph idx="1"/>
          </p:nvPr>
        </p:nvPicPr>
        <p:blipFill>
          <a:blip r:embed="rId3"/>
          <a:srcRect t="13469" b="5717"/>
          <a:stretch>
            <a:fillRect/>
          </a:stretch>
        </p:blipFill>
        <p:spPr bwMode="auto">
          <a:xfrm>
            <a:off x="546957" y="2209800"/>
            <a:ext cx="8050085" cy="36576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t>
            </a:r>
          </a:p>
        </p:txBody>
      </p:sp>
      <p:sp>
        <p:nvSpPr>
          <p:cNvPr id="3" name="Content Placeholder 2"/>
          <p:cNvSpPr>
            <a:spLocks noGrp="1"/>
          </p:cNvSpPr>
          <p:nvPr>
            <p:ph idx="1"/>
          </p:nvPr>
        </p:nvSpPr>
        <p:spPr/>
        <p:txBody>
          <a:bodyPr/>
          <a:lstStyle/>
          <a:p>
            <a:endParaRPr lang="en-US" dirty="0"/>
          </a:p>
        </p:txBody>
      </p:sp>
      <p:pic>
        <p:nvPicPr>
          <p:cNvPr id="1026" name="Picture 2" descr="Machine Learning vs Deep Learning: What's the difference?"/>
          <p:cNvPicPr>
            <a:picLocks noChangeAspect="1" noChangeArrowheads="1"/>
          </p:cNvPicPr>
          <p:nvPr/>
        </p:nvPicPr>
        <p:blipFill>
          <a:blip r:embed="rId2"/>
          <a:srcRect/>
          <a:stretch>
            <a:fillRect/>
          </a:stretch>
        </p:blipFill>
        <p:spPr bwMode="auto">
          <a:xfrm>
            <a:off x="152400" y="381000"/>
            <a:ext cx="8586900" cy="52578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534400" cy="2057400"/>
          </a:xfrm>
        </p:spPr>
        <p:txBody>
          <a:bodyPr>
            <a:normAutofit fontScale="47500" lnSpcReduction="20000"/>
          </a:bodyPr>
          <a:lstStyle/>
          <a:p>
            <a:pPr>
              <a:lnSpc>
                <a:spcPct val="170000"/>
              </a:lnSpc>
            </a:pPr>
            <a:r>
              <a:rPr lang="en-US" dirty="0"/>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p>
        </p:txBody>
      </p:sp>
      <p:pic>
        <p:nvPicPr>
          <p:cNvPr id="39938" name="Picture 2" descr="https://miro.medium.com/max/1204/1*sTXlD9Vo6shG8RLuigobvA.png"/>
          <p:cNvPicPr>
            <a:picLocks noChangeAspect="1" noChangeArrowheads="1"/>
          </p:cNvPicPr>
          <p:nvPr/>
        </p:nvPicPr>
        <p:blipFill>
          <a:blip r:embed="rId2"/>
          <a:srcRect/>
          <a:stretch>
            <a:fillRect/>
          </a:stretch>
        </p:blipFill>
        <p:spPr bwMode="auto">
          <a:xfrm>
            <a:off x="1524000" y="2438400"/>
            <a:ext cx="5734050" cy="409575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Machine Learning Tutorial — Understand With Examples | by Aayushi Johari |  Edureka | Medium"/>
          <p:cNvPicPr>
            <a:picLocks noChangeAspect="1" noChangeArrowheads="1"/>
          </p:cNvPicPr>
          <p:nvPr/>
        </p:nvPicPr>
        <p:blipFill>
          <a:blip r:embed="rId2"/>
          <a:srcRect/>
          <a:stretch>
            <a:fillRect/>
          </a:stretch>
        </p:blipFill>
        <p:spPr bwMode="auto">
          <a:xfrm>
            <a:off x="258445" y="381000"/>
            <a:ext cx="9081135" cy="6324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en-US" dirty="0"/>
              <a:t>No predefined data, so the whole reinforcement learning process itself a training and testing phase.</a:t>
            </a:r>
          </a:p>
          <a:p>
            <a:r>
              <a:rPr lang="en-US" dirty="0"/>
              <a:t>So need to learn on its own and its starts by exploring and collecting data.</a:t>
            </a:r>
          </a:p>
          <a:p>
            <a:r>
              <a:rPr lang="en-US" dirty="0"/>
              <a:t>Try out all possible actions to learn about its environment and to get maximum rewards.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458200" cy="6324600"/>
          </a:xfrm>
        </p:spPr>
        <p:txBody>
          <a:bodyPr/>
          <a:lstStyle/>
          <a:p>
            <a:pPr>
              <a:lnSpc>
                <a:spcPct val="150000"/>
              </a:lnSpc>
            </a:pPr>
            <a:r>
              <a:rPr lang="en-US" dirty="0"/>
              <a:t>Place an agent in any one of the rooms(0,1,2,3,4) and the goal is to reach outside the building (room 5).</a:t>
            </a:r>
          </a:p>
          <a:p>
            <a:pPr>
              <a:lnSpc>
                <a:spcPct val="150000"/>
              </a:lnSpc>
            </a:pPr>
            <a:r>
              <a:rPr lang="en-US" dirty="0"/>
              <a:t>Here no dataset and dataset is going to developed by the agent itself.</a:t>
            </a:r>
          </a:p>
          <a:p>
            <a:pPr>
              <a:lnSpc>
                <a:spcPct val="150000"/>
              </a:lnSpc>
            </a:pPr>
            <a:r>
              <a:rPr lang="en-US" dirty="0"/>
              <a:t>Q-learning </a:t>
            </a:r>
            <a:r>
              <a:rPr lang="en-US" dirty="0" err="1"/>
              <a:t>alg</a:t>
            </a:r>
            <a:r>
              <a:rPr 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buNone/>
            </a:pPr>
            <a:r>
              <a:rPr lang="en-US" dirty="0"/>
              <a:t>PROBLEMS NOT TO BE SOLVED USING MACHINE LEARNING:</a:t>
            </a:r>
          </a:p>
          <a:p>
            <a:pPr>
              <a:buNone/>
            </a:pPr>
            <a:endParaRPr lang="en-US" dirty="0"/>
          </a:p>
          <a:p>
            <a:r>
              <a:rPr lang="en-US" dirty="0"/>
              <a:t>air traffic control. –need heavy human involvement.</a:t>
            </a:r>
          </a:p>
          <a:p>
            <a:r>
              <a:rPr lang="en-US" dirty="0"/>
              <a:t>simple rule-driven or formula-based applications like price calculator engine, tracking application, etc.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00"/>
            <a:ext cx="8077200" cy="487363"/>
          </a:xfrm>
        </p:spPr>
        <p:txBody>
          <a:bodyPr>
            <a:normAutofit fontScale="47500" lnSpcReduction="20000"/>
          </a:bodyPr>
          <a:lstStyle/>
          <a:p>
            <a:r>
              <a:rPr lang="en-US" dirty="0"/>
              <a:t>https://towardsdatascience.com/introduction-to-machine-learning-for-beginners-eed6024fdb08</a:t>
            </a:r>
          </a:p>
        </p:txBody>
      </p:sp>
      <p:pic>
        <p:nvPicPr>
          <p:cNvPr id="35842" name="Picture 2" descr="https://miro.medium.com/max/1400/1*zHuGSwosBKFOZNKweIpWqw.jpeg"/>
          <p:cNvPicPr>
            <a:picLocks noChangeAspect="1" noChangeArrowheads="1"/>
          </p:cNvPicPr>
          <p:nvPr/>
        </p:nvPicPr>
        <p:blipFill>
          <a:blip r:embed="rId2"/>
          <a:srcRect/>
          <a:stretch>
            <a:fillRect/>
          </a:stretch>
        </p:blipFill>
        <p:spPr bwMode="auto">
          <a:xfrm>
            <a:off x="228600" y="381000"/>
            <a:ext cx="7620000" cy="54483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a:srcRect l="2671" t="6734" r="14977" b="10769"/>
          <a:stretch>
            <a:fillRect/>
          </a:stretch>
        </p:blipFill>
        <p:spPr bwMode="auto">
          <a:xfrm>
            <a:off x="152400" y="228600"/>
            <a:ext cx="8763000" cy="662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 of ML</a:t>
            </a:r>
          </a:p>
        </p:txBody>
      </p:sp>
      <p:pic>
        <p:nvPicPr>
          <p:cNvPr id="6146" name="Picture 2"/>
          <p:cNvPicPr>
            <a:picLocks noGrp="1" noChangeAspect="1" noChangeArrowheads="1"/>
          </p:cNvPicPr>
          <p:nvPr>
            <p:ph idx="1"/>
          </p:nvPr>
        </p:nvPicPr>
        <p:blipFill>
          <a:blip r:embed="rId2"/>
          <a:srcRect l="7404" t="23570" r="6458" b="7401"/>
          <a:stretch>
            <a:fillRect/>
          </a:stretch>
        </p:blipFill>
        <p:spPr bwMode="auto">
          <a:xfrm>
            <a:off x="304801" y="1371600"/>
            <a:ext cx="8686799" cy="4876800"/>
          </a:xfrm>
          <a:prstGeom prst="rect">
            <a:avLst/>
          </a:prstGeom>
          <a:noFill/>
          <a:ln w="9525">
            <a:noFill/>
            <a:miter lim="800000"/>
            <a:headEnd/>
            <a:tailEnd/>
          </a:ln>
          <a:effectLst/>
        </p:spPr>
      </p:pic>
      <p:sp>
        <p:nvSpPr>
          <p:cNvPr id="5" name="Rectangle 4"/>
          <p:cNvSpPr/>
          <p:nvPr/>
        </p:nvSpPr>
        <p:spPr>
          <a:xfrm>
            <a:off x="1600200" y="6488668"/>
            <a:ext cx="5715000" cy="369332"/>
          </a:xfrm>
          <a:prstGeom prst="rect">
            <a:avLst/>
          </a:prstGeom>
        </p:spPr>
        <p:txBody>
          <a:bodyPr wrap="square">
            <a:spAutoFit/>
          </a:bodyPr>
          <a:lstStyle/>
          <a:p>
            <a:r>
              <a:rPr lang="en-US" dirty="0"/>
              <a:t>https://www.youtube.com/watch?v=PoTarJp7Pxk</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55000" lnSpcReduction="20000"/>
          </a:bodyPr>
          <a:lstStyle/>
          <a:p>
            <a:pPr>
              <a:buNone/>
            </a:pPr>
            <a:r>
              <a:rPr lang="en-US" b="1" u="sng" dirty="0"/>
              <a:t>APPLICATIONS OF MACHINE LEARNING</a:t>
            </a:r>
          </a:p>
          <a:p>
            <a:r>
              <a:rPr lang="en-US" dirty="0"/>
              <a:t>Banking and finance(fraudulent transactions- credit card), Insurance, healthcare.</a:t>
            </a:r>
          </a:p>
          <a:p>
            <a:r>
              <a:rPr lang="en-US" b="1" dirty="0"/>
              <a:t>Virtual Personal Assistants</a:t>
            </a:r>
            <a:endParaRPr lang="en-US" dirty="0"/>
          </a:p>
          <a:p>
            <a:r>
              <a:rPr lang="en-US" dirty="0" err="1"/>
              <a:t>Siri</a:t>
            </a:r>
            <a:r>
              <a:rPr lang="en-US" dirty="0"/>
              <a:t>, </a:t>
            </a:r>
            <a:r>
              <a:rPr lang="en-US" dirty="0" err="1"/>
              <a:t>Alexa</a:t>
            </a:r>
            <a:r>
              <a:rPr lang="en-US" dirty="0"/>
              <a:t>, Google Now</a:t>
            </a:r>
          </a:p>
          <a:p>
            <a:r>
              <a:rPr lang="en-US" b="1" dirty="0"/>
              <a:t>Predictions while Commuting(moving):</a:t>
            </a:r>
          </a:p>
          <a:p>
            <a:r>
              <a:rPr lang="en-US" i="1" dirty="0"/>
              <a:t>Traffic Predictions, online transportation networks(booking cabs- estimate the cost )</a:t>
            </a:r>
          </a:p>
          <a:p>
            <a:r>
              <a:rPr lang="en-US" b="1" dirty="0"/>
              <a:t>Videos Surveillance: </a:t>
            </a:r>
          </a:p>
          <a:p>
            <a:r>
              <a:rPr lang="en-US" i="1" dirty="0"/>
              <a:t>to detect crime before they happen. They track unusual </a:t>
            </a:r>
            <a:r>
              <a:rPr lang="en-US" i="1" dirty="0" err="1"/>
              <a:t>behaviour</a:t>
            </a:r>
            <a:r>
              <a:rPr lang="en-US" i="1" dirty="0"/>
              <a:t> of people like standing motionless for a long time, stumbling, or napping on benches etc. </a:t>
            </a:r>
            <a:endParaRPr lang="en-US" b="1" i="1" dirty="0"/>
          </a:p>
          <a:p>
            <a:r>
              <a:rPr lang="en-US" b="1" dirty="0"/>
              <a:t>Social Media Services:</a:t>
            </a:r>
          </a:p>
          <a:p>
            <a:r>
              <a:rPr lang="en-US" i="1" dirty="0"/>
              <a:t>People You May Know – FB, Face Recognition</a:t>
            </a:r>
          </a:p>
          <a:p>
            <a:r>
              <a:rPr lang="en-US" b="1" dirty="0"/>
              <a:t>Email Spam and Malware Filtering</a:t>
            </a:r>
          </a:p>
          <a:p>
            <a:r>
              <a:rPr lang="en-US" b="1" dirty="0"/>
              <a:t>Search Engine Result Refining</a:t>
            </a:r>
          </a:p>
          <a:p>
            <a:r>
              <a:rPr lang="en-US" b="1" dirty="0"/>
              <a:t>Product Recommendations</a:t>
            </a:r>
            <a:endParaRPr lang="en-US" dirty="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LANGUAGES/TOOLS IN MACHINE LEARNING:</a:t>
            </a:r>
            <a:br>
              <a:rPr lang="en-US" b="1" u="sng" dirty="0"/>
            </a:br>
            <a:endParaRPr lang="en-US" dirty="0"/>
          </a:p>
        </p:txBody>
      </p:sp>
      <p:sp>
        <p:nvSpPr>
          <p:cNvPr id="3" name="Content Placeholder 2"/>
          <p:cNvSpPr>
            <a:spLocks noGrp="1"/>
          </p:cNvSpPr>
          <p:nvPr>
            <p:ph idx="1"/>
          </p:nvPr>
        </p:nvSpPr>
        <p:spPr/>
        <p:txBody>
          <a:bodyPr>
            <a:normAutofit fontScale="70000" lnSpcReduction="20000"/>
          </a:bodyPr>
          <a:lstStyle/>
          <a:p>
            <a:pPr>
              <a:buNone/>
            </a:pPr>
            <a:endParaRPr lang="en-US" b="1" dirty="0"/>
          </a:p>
          <a:p>
            <a:pPr>
              <a:buNone/>
            </a:pPr>
            <a:r>
              <a:rPr lang="en-US" b="1" dirty="0"/>
              <a:t>Python:</a:t>
            </a:r>
          </a:p>
          <a:p>
            <a:r>
              <a:rPr lang="en-US" dirty="0"/>
              <a:t>Python has very </a:t>
            </a:r>
            <a:r>
              <a:rPr lang="en-US" b="1" dirty="0"/>
              <a:t>strong libraries </a:t>
            </a:r>
            <a:r>
              <a:rPr lang="en-US" dirty="0"/>
              <a:t>for </a:t>
            </a:r>
            <a:r>
              <a:rPr lang="en-US" b="1" dirty="0"/>
              <a:t>advanced mathematical functionalities</a:t>
            </a:r>
            <a:r>
              <a:rPr lang="en-US" dirty="0"/>
              <a:t> (</a:t>
            </a:r>
            <a:r>
              <a:rPr lang="en-US" dirty="0" err="1"/>
              <a:t>NumPy</a:t>
            </a:r>
            <a:r>
              <a:rPr lang="en-US" dirty="0"/>
              <a:t>), </a:t>
            </a:r>
            <a:r>
              <a:rPr lang="en-US" b="1" dirty="0"/>
              <a:t>algorithms and mathematical tools</a:t>
            </a:r>
            <a:r>
              <a:rPr lang="en-US" dirty="0"/>
              <a:t> (</a:t>
            </a:r>
            <a:r>
              <a:rPr lang="en-US" dirty="0" err="1"/>
              <a:t>SciPy</a:t>
            </a:r>
            <a:r>
              <a:rPr lang="en-US" dirty="0"/>
              <a:t>) and </a:t>
            </a:r>
            <a:r>
              <a:rPr lang="en-US" b="1" dirty="0"/>
              <a:t>numerical plotting </a:t>
            </a:r>
            <a:r>
              <a:rPr lang="en-US" dirty="0"/>
              <a:t>(</a:t>
            </a:r>
            <a:r>
              <a:rPr lang="en-US" dirty="0" err="1"/>
              <a:t>matplotlib</a:t>
            </a:r>
            <a:r>
              <a:rPr lang="en-US" dirty="0"/>
              <a:t>). </a:t>
            </a:r>
          </a:p>
          <a:p>
            <a:r>
              <a:rPr lang="en-US" dirty="0"/>
              <a:t>Built on these libraries, there is a </a:t>
            </a:r>
            <a:r>
              <a:rPr lang="en-US" b="1" dirty="0"/>
              <a:t>machine learning library</a:t>
            </a:r>
            <a:r>
              <a:rPr lang="en-US" dirty="0"/>
              <a:t> named </a:t>
            </a:r>
            <a:r>
              <a:rPr lang="en-US" dirty="0" err="1"/>
              <a:t>scikitlearn</a:t>
            </a:r>
            <a:r>
              <a:rPr lang="en-US" dirty="0"/>
              <a:t>, which has various </a:t>
            </a:r>
            <a:r>
              <a:rPr lang="en-US" b="1" dirty="0"/>
              <a:t>classification, regression, and clustering algorithms embedded</a:t>
            </a:r>
            <a:r>
              <a:rPr lang="en-US" dirty="0"/>
              <a:t> in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6322" name="Picture 2" descr="Dr. Joanne C. White auf Twitter: „Perplexed by the difference between  artificial intelligence, machine learning, and deep learning? Is it just  semantics? A useful visualization below and more detail here:  https://t.co/BcNUVj0iwC #remotesensing #"/>
          <p:cNvPicPr>
            <a:picLocks noChangeAspect="1" noChangeArrowheads="1"/>
          </p:cNvPicPr>
          <p:nvPr/>
        </p:nvPicPr>
        <p:blipFill>
          <a:blip r:embed="rId2"/>
          <a:srcRect/>
          <a:stretch>
            <a:fillRect/>
          </a:stretch>
        </p:blipFill>
        <p:spPr bwMode="auto">
          <a:xfrm>
            <a:off x="0" y="533400"/>
            <a:ext cx="9124950" cy="5619751"/>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python IDEs</a:t>
            </a:r>
          </a:p>
        </p:txBody>
      </p:sp>
      <p:sp>
        <p:nvSpPr>
          <p:cNvPr id="3" name="Content Placeholder 2"/>
          <p:cNvSpPr>
            <a:spLocks noGrp="1"/>
          </p:cNvSpPr>
          <p:nvPr>
            <p:ph idx="1"/>
          </p:nvPr>
        </p:nvSpPr>
        <p:spPr/>
        <p:txBody>
          <a:bodyPr>
            <a:normAutofit fontScale="55000" lnSpcReduction="20000"/>
          </a:bodyPr>
          <a:lstStyle/>
          <a:p>
            <a:r>
              <a:rPr lang="en-US" dirty="0" err="1"/>
              <a:t>Pycharm</a:t>
            </a:r>
            <a:endParaRPr lang="en-US" dirty="0"/>
          </a:p>
          <a:p>
            <a:r>
              <a:rPr lang="en-US" dirty="0"/>
              <a:t>Kite</a:t>
            </a:r>
          </a:p>
          <a:p>
            <a:r>
              <a:rPr lang="en-US" dirty="0" err="1"/>
              <a:t>Spyder</a:t>
            </a:r>
            <a:endParaRPr lang="en-US" dirty="0"/>
          </a:p>
          <a:p>
            <a:r>
              <a:rPr lang="en-US" dirty="0"/>
              <a:t>IDLE(Integrated Development and Learning Environment)</a:t>
            </a:r>
          </a:p>
          <a:p>
            <a:r>
              <a:rPr lang="en-US" dirty="0" err="1"/>
              <a:t>Subkime</a:t>
            </a:r>
            <a:r>
              <a:rPr lang="en-US" dirty="0"/>
              <a:t> text3</a:t>
            </a:r>
          </a:p>
          <a:p>
            <a:r>
              <a:rPr lang="en-US" dirty="0"/>
              <a:t>VS code</a:t>
            </a:r>
          </a:p>
          <a:p>
            <a:r>
              <a:rPr lang="en-US" dirty="0"/>
              <a:t>Atom</a:t>
            </a:r>
          </a:p>
          <a:p>
            <a:r>
              <a:rPr lang="en-US" dirty="0" err="1"/>
              <a:t>Jupyter</a:t>
            </a:r>
            <a:endParaRPr lang="en-US" dirty="0"/>
          </a:p>
          <a:p>
            <a:r>
              <a:rPr lang="en-US" dirty="0" err="1"/>
              <a:t>PyDev</a:t>
            </a:r>
            <a:endParaRPr lang="en-US" dirty="0"/>
          </a:p>
          <a:p>
            <a:r>
              <a:rPr lang="en-US" dirty="0" err="1"/>
              <a:t>Thonny</a:t>
            </a:r>
            <a:endParaRPr lang="en-US" dirty="0"/>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86800" cy="6400800"/>
          </a:xfrm>
        </p:spPr>
        <p:txBody>
          <a:bodyPr>
            <a:normAutofit fontScale="55000" lnSpcReduction="20000"/>
          </a:bodyPr>
          <a:lstStyle/>
          <a:p>
            <a:pPr>
              <a:buNone/>
            </a:pPr>
            <a:r>
              <a:rPr lang="en-US" b="1" u="sng" dirty="0"/>
              <a:t>R:</a:t>
            </a:r>
          </a:p>
          <a:p>
            <a:r>
              <a:rPr lang="en-US" dirty="0"/>
              <a:t>R is a language for </a:t>
            </a:r>
            <a:r>
              <a:rPr lang="en-US" b="1" dirty="0"/>
              <a:t>statistical computing and data analysis</a:t>
            </a:r>
            <a:r>
              <a:rPr lang="en-US" dirty="0"/>
              <a:t>. It is an </a:t>
            </a:r>
            <a:r>
              <a:rPr lang="en-US" b="1" dirty="0"/>
              <a:t>open source language</a:t>
            </a:r>
            <a:r>
              <a:rPr lang="en-US" dirty="0"/>
              <a:t>, extremely popular in the academic community – especially among statisticians and data miners.</a:t>
            </a:r>
          </a:p>
          <a:p>
            <a:r>
              <a:rPr lang="en-US" dirty="0"/>
              <a:t>R is a very simple programming language with a </a:t>
            </a:r>
            <a:r>
              <a:rPr lang="en-US" b="1" dirty="0"/>
              <a:t>huge set of libraries available for different stages of machine learning. </a:t>
            </a:r>
          </a:p>
          <a:p>
            <a:pPr>
              <a:buNone/>
            </a:pPr>
            <a:r>
              <a:rPr lang="en-US" b="1" u="sng" dirty="0" err="1"/>
              <a:t>Matlab</a:t>
            </a:r>
            <a:r>
              <a:rPr lang="en-US" b="1" u="sng" dirty="0"/>
              <a:t>:</a:t>
            </a:r>
          </a:p>
          <a:p>
            <a:r>
              <a:rPr lang="en-US" dirty="0"/>
              <a:t> MATLAB (matrix laboratory) is a </a:t>
            </a:r>
            <a:r>
              <a:rPr lang="en-US" b="1" dirty="0" err="1"/>
              <a:t>licenced</a:t>
            </a:r>
            <a:r>
              <a:rPr lang="en-US" b="1" dirty="0"/>
              <a:t> commercial </a:t>
            </a:r>
            <a:r>
              <a:rPr lang="en-US" dirty="0"/>
              <a:t>software with a robust support for a </a:t>
            </a:r>
            <a:r>
              <a:rPr lang="en-US" b="1" dirty="0"/>
              <a:t>wide range of numerical computing</a:t>
            </a:r>
            <a:r>
              <a:rPr lang="en-US" dirty="0"/>
              <a:t>. MATLAB has a huge user base across industry and academia. MATLAB is developed by </a:t>
            </a:r>
            <a:r>
              <a:rPr lang="en-US" b="1" dirty="0" err="1"/>
              <a:t>MathWorks</a:t>
            </a:r>
            <a:r>
              <a:rPr lang="en-US" dirty="0"/>
              <a:t>, a company founded in 1984. </a:t>
            </a:r>
          </a:p>
          <a:p>
            <a:pPr>
              <a:buNone/>
            </a:pPr>
            <a:r>
              <a:rPr lang="en-US" b="1" u="sng" dirty="0"/>
              <a:t>SAS:</a:t>
            </a:r>
          </a:p>
          <a:p>
            <a:r>
              <a:rPr lang="en-US" dirty="0"/>
              <a:t> SAS (earlier known as ‘</a:t>
            </a:r>
            <a:r>
              <a:rPr lang="en-US" b="1" dirty="0"/>
              <a:t>Statistical Analysis System</a:t>
            </a:r>
            <a:r>
              <a:rPr lang="en-US" dirty="0"/>
              <a:t>’) is another </a:t>
            </a:r>
            <a:r>
              <a:rPr lang="en-US" b="1" dirty="0" err="1"/>
              <a:t>licenced</a:t>
            </a:r>
            <a:r>
              <a:rPr lang="en-US" b="1" dirty="0"/>
              <a:t> commercial software </a:t>
            </a:r>
            <a:r>
              <a:rPr lang="en-US" dirty="0"/>
              <a:t>which provides strong support for </a:t>
            </a:r>
            <a:r>
              <a:rPr lang="en-US" b="1" dirty="0"/>
              <a:t>machine learning functionalities</a:t>
            </a:r>
            <a:r>
              <a:rPr lang="en-US" dirty="0"/>
              <a:t>. </a:t>
            </a:r>
            <a:r>
              <a:rPr lang="en-US" b="1" dirty="0"/>
              <a:t>Developed in C </a:t>
            </a:r>
            <a:r>
              <a:rPr lang="en-US" dirty="0"/>
              <a:t>by SAS Institute, SAS had its first release in the year </a:t>
            </a:r>
            <a:r>
              <a:rPr lang="en-US" b="1" dirty="0"/>
              <a:t>1976</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Preparing to Model</a:t>
            </a:r>
          </a:p>
        </p:txBody>
      </p:sp>
      <p:sp>
        <p:nvSpPr>
          <p:cNvPr id="3" name="Content Placeholder 2"/>
          <p:cNvSpPr>
            <a:spLocks noGrp="1"/>
          </p:cNvSpPr>
          <p:nvPr>
            <p:ph idx="1"/>
          </p:nvPr>
        </p:nvSpPr>
        <p:spPr>
          <a:xfrm>
            <a:off x="381000" y="1143000"/>
            <a:ext cx="8458200" cy="5486400"/>
          </a:xfrm>
        </p:spPr>
        <p:txBody>
          <a:bodyPr>
            <a:normAutofit fontScale="70000" lnSpcReduction="20000"/>
          </a:bodyPr>
          <a:lstStyle/>
          <a:p>
            <a:pPr>
              <a:buNone/>
            </a:pPr>
            <a:r>
              <a:rPr lang="en-US" dirty="0"/>
              <a:t>How to </a:t>
            </a:r>
            <a:r>
              <a:rPr lang="en-US" b="1" dirty="0"/>
              <a:t>understand the incoming data </a:t>
            </a:r>
            <a:r>
              <a:rPr lang="en-US" dirty="0"/>
              <a:t>and create </a:t>
            </a:r>
            <a:r>
              <a:rPr lang="en-US" b="1" dirty="0"/>
              <a:t>basic understanding </a:t>
            </a:r>
            <a:r>
              <a:rPr lang="en-US" dirty="0"/>
              <a:t>about the </a:t>
            </a:r>
            <a:r>
              <a:rPr lang="en-US" b="1" dirty="0"/>
              <a:t>nature(characteristics) and quality of the data</a:t>
            </a:r>
            <a:r>
              <a:rPr lang="en-US" dirty="0"/>
              <a:t>.</a:t>
            </a:r>
          </a:p>
          <a:p>
            <a:pPr>
              <a:buNone/>
            </a:pPr>
            <a:endParaRPr lang="en-US" dirty="0"/>
          </a:p>
          <a:p>
            <a:pPr>
              <a:buNone/>
            </a:pPr>
            <a:r>
              <a:rPr lang="en-US" b="1" dirty="0"/>
              <a:t>MACHINE LEARNING ACTIVITIES :</a:t>
            </a:r>
          </a:p>
          <a:p>
            <a:pPr>
              <a:buNone/>
            </a:pPr>
            <a:endParaRPr lang="en-US" b="1" dirty="0"/>
          </a:p>
          <a:p>
            <a:r>
              <a:rPr lang="en-US" dirty="0"/>
              <a:t>The first step in machine learning activity </a:t>
            </a:r>
            <a:r>
              <a:rPr lang="en-US" b="1" dirty="0"/>
              <a:t>starts with data</a:t>
            </a:r>
            <a:r>
              <a:rPr lang="en-US" dirty="0"/>
              <a:t>. </a:t>
            </a:r>
          </a:p>
          <a:p>
            <a:r>
              <a:rPr lang="en-US" dirty="0"/>
              <a:t>In case of </a:t>
            </a:r>
            <a:r>
              <a:rPr lang="en-US" b="1" dirty="0"/>
              <a:t>supervised learning</a:t>
            </a:r>
            <a:r>
              <a:rPr lang="en-US" dirty="0"/>
              <a:t>, it is the </a:t>
            </a:r>
            <a:r>
              <a:rPr lang="en-US" b="1" dirty="0" err="1"/>
              <a:t>labelled</a:t>
            </a:r>
            <a:r>
              <a:rPr lang="en-US" b="1" dirty="0"/>
              <a:t> training data set </a:t>
            </a:r>
            <a:r>
              <a:rPr lang="en-US" dirty="0"/>
              <a:t>followed by test data which is not </a:t>
            </a:r>
            <a:r>
              <a:rPr lang="en-US" dirty="0" err="1"/>
              <a:t>labelled</a:t>
            </a:r>
            <a:r>
              <a:rPr lang="en-US" dirty="0"/>
              <a:t>. </a:t>
            </a:r>
          </a:p>
          <a:p>
            <a:r>
              <a:rPr lang="en-US" dirty="0"/>
              <a:t>In case of </a:t>
            </a:r>
            <a:r>
              <a:rPr lang="en-US" b="1" dirty="0"/>
              <a:t>unsupervised learning</a:t>
            </a:r>
            <a:r>
              <a:rPr lang="en-US" dirty="0"/>
              <a:t>, there is </a:t>
            </a:r>
            <a:r>
              <a:rPr lang="en-US" b="1" dirty="0"/>
              <a:t>no question of </a:t>
            </a:r>
            <a:r>
              <a:rPr lang="en-US" b="1" dirty="0" err="1"/>
              <a:t>labelled</a:t>
            </a:r>
            <a:r>
              <a:rPr lang="en-US" b="1" dirty="0"/>
              <a:t> data </a:t>
            </a:r>
            <a:r>
              <a:rPr lang="en-US" dirty="0"/>
              <a:t>but the task is to find patterns in the input data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77000"/>
          </a:xfrm>
        </p:spPr>
        <p:txBody>
          <a:bodyPr>
            <a:normAutofit fontScale="47500" lnSpcReduction="20000"/>
          </a:bodyPr>
          <a:lstStyle/>
          <a:p>
            <a:pPr>
              <a:buNone/>
            </a:pPr>
            <a:r>
              <a:rPr lang="en-US" b="1" u="sng" dirty="0"/>
              <a:t>Typical preparation activities to be done once the input data comes into the machine learning system:</a:t>
            </a:r>
          </a:p>
          <a:p>
            <a:r>
              <a:rPr lang="en-US" b="1" dirty="0"/>
              <a:t>Understand</a:t>
            </a:r>
            <a:r>
              <a:rPr lang="en-US" dirty="0"/>
              <a:t> the </a:t>
            </a:r>
            <a:r>
              <a:rPr lang="en-US" b="1" dirty="0"/>
              <a:t>type of data </a:t>
            </a:r>
            <a:r>
              <a:rPr lang="en-US" dirty="0"/>
              <a:t>in the given input data set. </a:t>
            </a:r>
          </a:p>
          <a:p>
            <a:r>
              <a:rPr lang="en-US" dirty="0"/>
              <a:t>Explore the data to </a:t>
            </a:r>
            <a:r>
              <a:rPr lang="en-US" b="1" dirty="0"/>
              <a:t>understand the nature and quality</a:t>
            </a:r>
            <a:r>
              <a:rPr lang="en-US" dirty="0"/>
              <a:t>. </a:t>
            </a:r>
          </a:p>
          <a:p>
            <a:r>
              <a:rPr lang="en-US" dirty="0"/>
              <a:t>Explore the </a:t>
            </a:r>
            <a:r>
              <a:rPr lang="en-US" b="1" dirty="0"/>
              <a:t>relationships amongst the data elements</a:t>
            </a:r>
            <a:r>
              <a:rPr lang="en-US" dirty="0"/>
              <a:t>, e.g. inter-feature relationship. </a:t>
            </a:r>
          </a:p>
          <a:p>
            <a:r>
              <a:rPr lang="en-US" dirty="0"/>
              <a:t>Find </a:t>
            </a:r>
            <a:r>
              <a:rPr lang="en-US" b="1" dirty="0"/>
              <a:t>potential issues </a:t>
            </a:r>
            <a:r>
              <a:rPr lang="en-US" dirty="0"/>
              <a:t>in data.</a:t>
            </a:r>
          </a:p>
          <a:p>
            <a:r>
              <a:rPr lang="en-US" dirty="0"/>
              <a:t> Do the </a:t>
            </a:r>
            <a:r>
              <a:rPr lang="en-US" b="1" dirty="0"/>
              <a:t>necessary remediation</a:t>
            </a:r>
            <a:r>
              <a:rPr lang="en-US" dirty="0"/>
              <a:t>, e.g. impute missing data values, etc., if needed. </a:t>
            </a:r>
          </a:p>
          <a:p>
            <a:r>
              <a:rPr lang="en-US" dirty="0"/>
              <a:t>Apply </a:t>
            </a:r>
            <a:r>
              <a:rPr lang="en-US" b="1" dirty="0"/>
              <a:t>pre-processing steps</a:t>
            </a:r>
            <a:r>
              <a:rPr lang="en-US" dirty="0"/>
              <a:t>, as necessary. </a:t>
            </a:r>
          </a:p>
          <a:p>
            <a:r>
              <a:rPr lang="en-US" u="sng" dirty="0">
                <a:hlinkClick r:id="rId2"/>
              </a:rPr>
              <a:t>Data preparation tasks</a:t>
            </a:r>
            <a:r>
              <a:rPr lang="en-US" dirty="0"/>
              <a:t> include </a:t>
            </a:r>
            <a:r>
              <a:rPr lang="en-US" b="1" dirty="0"/>
              <a:t>data collection, cleansing, aggregation, augmentation, labeling, normalization and transformation</a:t>
            </a:r>
            <a:r>
              <a:rPr lang="en-US" dirty="0"/>
              <a:t> as well as any other activities for structured, unstructured and semi-structured data.</a:t>
            </a:r>
          </a:p>
          <a:p>
            <a:r>
              <a:rPr lang="en-US" dirty="0"/>
              <a:t>Once the </a:t>
            </a:r>
            <a:r>
              <a:rPr lang="en-US" b="1" dirty="0"/>
              <a:t>data is prepared for </a:t>
            </a:r>
            <a:r>
              <a:rPr lang="en-US" b="1" dirty="0" err="1"/>
              <a:t>modelling</a:t>
            </a:r>
            <a:r>
              <a:rPr lang="en-US" dirty="0"/>
              <a:t>, then the </a:t>
            </a:r>
            <a:r>
              <a:rPr lang="en-US" b="1" dirty="0"/>
              <a:t>learning tasks starts. </a:t>
            </a:r>
          </a:p>
          <a:p>
            <a:r>
              <a:rPr lang="en-US" dirty="0"/>
              <a:t>As a part of it, do the following activities: </a:t>
            </a:r>
          </a:p>
          <a:p>
            <a:pPr lvl="1"/>
            <a:r>
              <a:rPr lang="en-US" dirty="0"/>
              <a:t>The </a:t>
            </a:r>
            <a:r>
              <a:rPr lang="en-US" b="1" dirty="0"/>
              <a:t>input data is first divided into parts </a:t>
            </a:r>
            <a:r>
              <a:rPr lang="en-US" dirty="0"/>
              <a:t>– the </a:t>
            </a:r>
            <a:r>
              <a:rPr lang="en-US" b="1" dirty="0"/>
              <a:t>training data and the test data </a:t>
            </a:r>
            <a:r>
              <a:rPr lang="en-US" dirty="0"/>
              <a:t>(called holdout). This step is applicable for supervised learning only.</a:t>
            </a:r>
          </a:p>
          <a:p>
            <a:pPr lvl="1"/>
            <a:r>
              <a:rPr lang="en-US" dirty="0"/>
              <a:t> </a:t>
            </a:r>
            <a:r>
              <a:rPr lang="en-US" b="1" dirty="0"/>
              <a:t>Consider different models or learning algorithms </a:t>
            </a:r>
            <a:r>
              <a:rPr lang="en-US" dirty="0"/>
              <a:t>for selection.</a:t>
            </a:r>
          </a:p>
          <a:p>
            <a:pPr lvl="1"/>
            <a:r>
              <a:rPr lang="en-US" dirty="0"/>
              <a:t>Train the model based on the training data for supervised learning problem and apply to unknown data.  </a:t>
            </a:r>
            <a:r>
              <a:rPr lang="en-US" b="1" dirty="0"/>
              <a:t>Directly apply the chosen unsupervised model </a:t>
            </a:r>
            <a:r>
              <a:rPr lang="en-US" dirty="0"/>
              <a:t>on the input data for unsupervised learning problem.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705600"/>
          </a:xfrm>
        </p:spPr>
        <p:txBody>
          <a:bodyPr>
            <a:normAutofit fontScale="47500" lnSpcReduction="20000"/>
          </a:bodyPr>
          <a:lstStyle/>
          <a:p>
            <a:pPr>
              <a:buNone/>
            </a:pPr>
            <a:r>
              <a:rPr lang="en-US" dirty="0"/>
              <a:t>Procedures during the data preparation, collection and cleansing process include the following:</a:t>
            </a:r>
          </a:p>
          <a:p>
            <a:r>
              <a:rPr lang="en-US" b="1" dirty="0"/>
              <a:t>Collect data from the various sources</a:t>
            </a:r>
            <a:r>
              <a:rPr lang="en-US" dirty="0"/>
              <a:t>.</a:t>
            </a:r>
          </a:p>
          <a:p>
            <a:r>
              <a:rPr lang="en-US" b="1" dirty="0"/>
              <a:t>Standardize formats </a:t>
            </a:r>
            <a:r>
              <a:rPr lang="en-US" dirty="0"/>
              <a:t>across different data sources.</a:t>
            </a:r>
          </a:p>
          <a:p>
            <a:r>
              <a:rPr lang="en-US" b="1" dirty="0"/>
              <a:t>Replace incorrect data</a:t>
            </a:r>
            <a:r>
              <a:rPr lang="en-US" dirty="0"/>
              <a:t>.</a:t>
            </a:r>
          </a:p>
          <a:p>
            <a:r>
              <a:rPr lang="en-US" dirty="0"/>
              <a:t>Enhance and augment data.</a:t>
            </a:r>
          </a:p>
          <a:p>
            <a:r>
              <a:rPr lang="en-US" dirty="0"/>
              <a:t>Add more dimensions with pre-calculated amounts and </a:t>
            </a:r>
            <a:endParaRPr lang="en-US" b="1" dirty="0"/>
          </a:p>
          <a:p>
            <a:r>
              <a:rPr lang="en-US" dirty="0"/>
              <a:t>"Multiply" </a:t>
            </a:r>
            <a:r>
              <a:rPr lang="en-US" u="sng" dirty="0">
                <a:hlinkClick r:id="rId2"/>
              </a:rPr>
              <a:t>image-based data sets</a:t>
            </a:r>
            <a:r>
              <a:rPr lang="en-US" dirty="0"/>
              <a:t> if they aren't sufficient enough for training.</a:t>
            </a:r>
          </a:p>
          <a:p>
            <a:r>
              <a:rPr lang="en-US" dirty="0"/>
              <a:t>Remove extraneous information and </a:t>
            </a:r>
            <a:r>
              <a:rPr lang="en-US" b="1" dirty="0"/>
              <a:t>duplication.</a:t>
            </a:r>
          </a:p>
          <a:p>
            <a:r>
              <a:rPr lang="en-US" b="1" dirty="0"/>
              <a:t>Remove irrelevant data </a:t>
            </a:r>
            <a:r>
              <a:rPr lang="en-US" dirty="0"/>
              <a:t>from training to improve results.</a:t>
            </a:r>
          </a:p>
          <a:p>
            <a:r>
              <a:rPr lang="en-US" dirty="0"/>
              <a:t>Reduce noise reduction and remove ambiguity.</a:t>
            </a:r>
          </a:p>
          <a:p>
            <a:r>
              <a:rPr lang="en-US" dirty="0"/>
              <a:t>Consider </a:t>
            </a:r>
            <a:r>
              <a:rPr lang="en-US" dirty="0" err="1"/>
              <a:t>anonymizing</a:t>
            </a:r>
            <a:r>
              <a:rPr lang="en-US" dirty="0"/>
              <a:t> data.</a:t>
            </a:r>
          </a:p>
          <a:p>
            <a:r>
              <a:rPr lang="en-US" b="1" dirty="0"/>
              <a:t>Normalize or standardize data </a:t>
            </a:r>
            <a:r>
              <a:rPr lang="en-US" dirty="0"/>
              <a:t>to get it into formatted ranges.</a:t>
            </a:r>
          </a:p>
          <a:p>
            <a:r>
              <a:rPr lang="en-US" b="1" dirty="0"/>
              <a:t>Sample data from large data sets.</a:t>
            </a:r>
          </a:p>
          <a:p>
            <a:r>
              <a:rPr lang="en-US" b="1" dirty="0"/>
              <a:t>Select features that identify the most important dimensions </a:t>
            </a:r>
            <a:r>
              <a:rPr lang="en-US" dirty="0"/>
              <a:t>and, if necessary, reduce dimensions using a variety of techniques.</a:t>
            </a:r>
          </a:p>
          <a:p>
            <a:r>
              <a:rPr lang="en-US" b="1" dirty="0"/>
              <a:t>Split data into training, test and validation sets.</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b="6554"/>
          <a:stretch>
            <a:fillRect/>
          </a:stretch>
        </p:blipFill>
        <p:spPr bwMode="auto">
          <a:xfrm>
            <a:off x="885825" y="609600"/>
            <a:ext cx="7372350" cy="4752975"/>
          </a:xfrm>
          <a:prstGeom prst="rect">
            <a:avLst/>
          </a:prstGeom>
          <a:noFill/>
          <a:ln w="9525">
            <a:noFill/>
            <a:miter lim="800000"/>
            <a:headEnd/>
            <a:tailEnd/>
          </a:ln>
          <a:effectLst/>
        </p:spPr>
      </p:pic>
      <p:sp>
        <p:nvSpPr>
          <p:cNvPr id="5" name="Rectangle 4"/>
          <p:cNvSpPr/>
          <p:nvPr/>
        </p:nvSpPr>
        <p:spPr>
          <a:xfrm>
            <a:off x="533400" y="5562600"/>
            <a:ext cx="8610600" cy="1200329"/>
          </a:xfrm>
          <a:prstGeom prst="rect">
            <a:avLst/>
          </a:prstGeom>
        </p:spPr>
        <p:txBody>
          <a:bodyPr wrap="square">
            <a:spAutoFit/>
          </a:bodyPr>
          <a:lstStyle/>
          <a:p>
            <a:pPr>
              <a:buFont typeface="Arial" pitchFamily="34" charset="0"/>
              <a:buChar char="•"/>
            </a:pPr>
            <a:r>
              <a:rPr lang="en-US" dirty="0">
                <a:latin typeface="Times New Roman" pitchFamily="18" charset="0"/>
                <a:cs typeface="Times New Roman" pitchFamily="18" charset="0"/>
              </a:rPr>
              <a:t>After the model is selected, trained (for supervised learning), and applied on input data, the performance of the model is evaluated. </a:t>
            </a:r>
          </a:p>
          <a:p>
            <a:pPr>
              <a:buFont typeface="Arial" pitchFamily="34" charset="0"/>
              <a:buChar char="•"/>
            </a:pPr>
            <a:r>
              <a:rPr lang="en-US" dirty="0">
                <a:latin typeface="Times New Roman" pitchFamily="18" charset="0"/>
                <a:cs typeface="Times New Roman" pitchFamily="18" charset="0"/>
              </a:rPr>
              <a:t>Based on options available, specific actions can be taken to improve the performance of the model, if possible.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33400" y="203541"/>
            <a:ext cx="8332054" cy="6654459"/>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TYPES OF DATA IN MACHINE LEARNING</a:t>
            </a:r>
          </a:p>
        </p:txBody>
      </p:sp>
      <p:sp>
        <p:nvSpPr>
          <p:cNvPr id="3" name="Content Placeholder 2"/>
          <p:cNvSpPr>
            <a:spLocks noGrp="1"/>
          </p:cNvSpPr>
          <p:nvPr>
            <p:ph idx="1"/>
          </p:nvPr>
        </p:nvSpPr>
        <p:spPr/>
        <p:txBody>
          <a:bodyPr>
            <a:normAutofit fontScale="77500" lnSpcReduction="20000"/>
          </a:bodyPr>
          <a:lstStyle/>
          <a:p>
            <a:r>
              <a:rPr lang="en-US" dirty="0"/>
              <a:t>Dataset</a:t>
            </a:r>
          </a:p>
          <a:p>
            <a:r>
              <a:rPr lang="en-US" dirty="0"/>
              <a:t>Records and attributes:</a:t>
            </a:r>
          </a:p>
          <a:p>
            <a:pPr lvl="1"/>
            <a:r>
              <a:rPr lang="en-US" dirty="0"/>
              <a:t> </a:t>
            </a:r>
            <a:r>
              <a:rPr lang="en-US" b="1" dirty="0"/>
              <a:t>Each row of a data set </a:t>
            </a:r>
            <a:r>
              <a:rPr lang="en-US" dirty="0"/>
              <a:t>is called a record</a:t>
            </a:r>
          </a:p>
          <a:p>
            <a:pPr lvl="1"/>
            <a:r>
              <a:rPr lang="en-US" b="1" dirty="0"/>
              <a:t>Features/ characteristics </a:t>
            </a:r>
            <a:r>
              <a:rPr lang="en-US" dirty="0"/>
              <a:t>of the records- attributes</a:t>
            </a:r>
          </a:p>
          <a:p>
            <a:pPr>
              <a:buNone/>
            </a:pPr>
            <a:r>
              <a:rPr lang="en-US" dirty="0"/>
              <a:t>Ex:</a:t>
            </a:r>
          </a:p>
          <a:p>
            <a:pPr>
              <a:buNone/>
            </a:pPr>
            <a:r>
              <a:rPr lang="en-US" dirty="0"/>
              <a:t>student : Roll Number, Name, Gender, and Age as attributes.</a:t>
            </a:r>
          </a:p>
          <a:p>
            <a:pPr>
              <a:buNone/>
            </a:pPr>
            <a:r>
              <a:rPr lang="en-US" dirty="0"/>
              <a:t>Attributes can also be termed </a:t>
            </a:r>
            <a:r>
              <a:rPr lang="en-US" b="1" dirty="0"/>
              <a:t>as feature, variable, dimension or field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219200" y="0"/>
            <a:ext cx="6533801" cy="6725569"/>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248400"/>
          </a:xfrm>
        </p:spPr>
        <p:txBody>
          <a:bodyPr>
            <a:normAutofit fontScale="62500" lnSpcReduction="20000"/>
          </a:bodyPr>
          <a:lstStyle/>
          <a:p>
            <a:pPr>
              <a:buNone/>
            </a:pPr>
            <a:r>
              <a:rPr lang="en-US" dirty="0"/>
              <a:t>To understand the different types of data that we generally come across in machine learning problems. Data can broadly be divided into following two types:</a:t>
            </a:r>
          </a:p>
          <a:p>
            <a:r>
              <a:rPr lang="en-US" dirty="0"/>
              <a:t>1. </a:t>
            </a:r>
            <a:r>
              <a:rPr lang="en-US" b="1" dirty="0"/>
              <a:t>Qualitative data (categorical)</a:t>
            </a:r>
          </a:p>
          <a:p>
            <a:r>
              <a:rPr lang="en-US" b="1" dirty="0"/>
              <a:t>2. Quantitative data ( Numerical)</a:t>
            </a:r>
          </a:p>
          <a:p>
            <a:r>
              <a:rPr lang="en-US" dirty="0"/>
              <a:t>Qualitative data provides information about the </a:t>
            </a:r>
            <a:r>
              <a:rPr lang="en-US" b="1" dirty="0"/>
              <a:t>quality of an object or information which cannot be measure</a:t>
            </a:r>
            <a:r>
              <a:rPr lang="en-US" dirty="0"/>
              <a:t>d.</a:t>
            </a:r>
          </a:p>
          <a:p>
            <a:r>
              <a:rPr lang="en-US" dirty="0"/>
              <a:t>	 For example, quality of performance of students - Good’, ‘Average’, and ‘Poor’, it falls under the category of qualitative data. </a:t>
            </a:r>
          </a:p>
          <a:p>
            <a:r>
              <a:rPr lang="en-US" dirty="0"/>
              <a:t>	Also, name or roll number of students are information that </a:t>
            </a:r>
            <a:r>
              <a:rPr lang="en-US" b="1" dirty="0"/>
              <a:t>cannot be measured using some scale of measurement</a:t>
            </a:r>
            <a:r>
              <a:rPr lang="en-US" dirty="0"/>
              <a:t>. </a:t>
            </a:r>
          </a:p>
          <a:p>
            <a:r>
              <a:rPr lang="en-US" dirty="0"/>
              <a:t>So they would fall under qualitative data. </a:t>
            </a:r>
            <a:endParaRPr lang="en-US" b="1" dirty="0"/>
          </a:p>
          <a:p>
            <a:pPr>
              <a:buNone/>
            </a:pPr>
            <a:r>
              <a:rPr lang="en-US" dirty="0"/>
              <a:t>Qualitative data can be further subdivided into two types as follows:</a:t>
            </a:r>
          </a:p>
          <a:p>
            <a:pPr>
              <a:buNone/>
            </a:pPr>
            <a:r>
              <a:rPr lang="en-US" dirty="0"/>
              <a:t>1. Nominal data</a:t>
            </a:r>
          </a:p>
          <a:p>
            <a:pPr>
              <a:buNone/>
            </a:pPr>
            <a:r>
              <a:rPr lang="en-US" dirty="0"/>
              <a:t>2. Ordinal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AI/ML/DL/DS</a:t>
            </a:r>
          </a:p>
        </p:txBody>
      </p:sp>
      <p:sp>
        <p:nvSpPr>
          <p:cNvPr id="3" name="Content Placeholder 2"/>
          <p:cNvSpPr>
            <a:spLocks noGrp="1"/>
          </p:cNvSpPr>
          <p:nvPr>
            <p:ph idx="1"/>
          </p:nvPr>
        </p:nvSpPr>
        <p:spPr>
          <a:xfrm>
            <a:off x="304800" y="762000"/>
            <a:ext cx="8686800" cy="5943600"/>
          </a:xfrm>
        </p:spPr>
        <p:txBody>
          <a:bodyPr>
            <a:noAutofit/>
          </a:bodyPr>
          <a:lstStyle/>
          <a:p>
            <a:pPr>
              <a:lnSpc>
                <a:spcPct val="170000"/>
              </a:lnSpc>
              <a:buNone/>
            </a:pPr>
            <a:r>
              <a:rPr lang="en-US" sz="1200" b="1" u="sng" dirty="0">
                <a:latin typeface="Times New Roman" pitchFamily="18" charset="0"/>
                <a:cs typeface="Times New Roman" pitchFamily="18" charset="0"/>
              </a:rPr>
              <a:t>AI:</a:t>
            </a:r>
          </a:p>
          <a:p>
            <a:pPr>
              <a:lnSpc>
                <a:spcPct val="170000"/>
              </a:lnSpc>
            </a:pPr>
            <a:r>
              <a:rPr lang="en-US" sz="1200" dirty="0">
                <a:latin typeface="Times New Roman" pitchFamily="18" charset="0"/>
                <a:cs typeface="Times New Roman" pitchFamily="18" charset="0"/>
              </a:rPr>
              <a:t>enables the machine to think. without human intervention, machine can take its own decision.</a:t>
            </a:r>
          </a:p>
          <a:p>
            <a:pPr>
              <a:lnSpc>
                <a:spcPct val="170000"/>
              </a:lnSpc>
            </a:pPr>
            <a:r>
              <a:rPr lang="en-US" sz="1200" dirty="0">
                <a:latin typeface="Times New Roman" pitchFamily="18" charset="0"/>
                <a:cs typeface="Times New Roman" pitchFamily="18" charset="0"/>
              </a:rPr>
              <a:t>Finally our goal is developing AI applications. self driving car is a best example.</a:t>
            </a:r>
          </a:p>
          <a:p>
            <a:pPr>
              <a:lnSpc>
                <a:spcPct val="170000"/>
              </a:lnSpc>
            </a:pPr>
            <a:r>
              <a:rPr lang="en-US" sz="1200" dirty="0">
                <a:latin typeface="Times New Roman" pitchFamily="18" charset="0"/>
                <a:cs typeface="Times New Roman" pitchFamily="18" charset="0"/>
              </a:rPr>
              <a:t>Developing   app which uses ML/DL will be called an AI app.</a:t>
            </a:r>
          </a:p>
          <a:p>
            <a:pPr>
              <a:lnSpc>
                <a:spcPct val="170000"/>
              </a:lnSpc>
              <a:buNone/>
            </a:pPr>
            <a:r>
              <a:rPr lang="en-US" sz="1200" b="1" u="sng" dirty="0">
                <a:latin typeface="Times New Roman" pitchFamily="18" charset="0"/>
                <a:cs typeface="Times New Roman" pitchFamily="18" charset="0"/>
              </a:rPr>
              <a:t>ML:</a:t>
            </a:r>
          </a:p>
          <a:p>
            <a:pPr>
              <a:lnSpc>
                <a:spcPct val="170000"/>
              </a:lnSpc>
            </a:pPr>
            <a:r>
              <a:rPr lang="en-US" sz="1200" dirty="0">
                <a:latin typeface="Times New Roman" pitchFamily="18" charset="0"/>
                <a:cs typeface="Times New Roman" pitchFamily="18" charset="0"/>
              </a:rPr>
              <a:t> subset of AI. It provides us statistical tools to explore(understand )the data.</a:t>
            </a:r>
          </a:p>
          <a:p>
            <a:pPr>
              <a:lnSpc>
                <a:spcPct val="170000"/>
              </a:lnSpc>
            </a:pPr>
            <a:r>
              <a:rPr lang="en-US" sz="1200" dirty="0">
                <a:latin typeface="Times New Roman" pitchFamily="18" charset="0"/>
                <a:cs typeface="Times New Roman" pitchFamily="18" charset="0"/>
              </a:rPr>
              <a:t>Three different approach:</a:t>
            </a:r>
          </a:p>
          <a:p>
            <a:pPr lvl="1">
              <a:lnSpc>
                <a:spcPct val="170000"/>
              </a:lnSpc>
            </a:pPr>
            <a:r>
              <a:rPr lang="en-US" sz="1200" dirty="0">
                <a:latin typeface="Times New Roman" pitchFamily="18" charset="0"/>
                <a:cs typeface="Times New Roman" pitchFamily="18" charset="0"/>
              </a:rPr>
              <a:t>Supervised (</a:t>
            </a:r>
            <a:r>
              <a:rPr lang="en-US" sz="1200" b="1" dirty="0">
                <a:latin typeface="Times New Roman" pitchFamily="18" charset="0"/>
                <a:cs typeface="Times New Roman" pitchFamily="18" charset="0"/>
              </a:rPr>
              <a:t>past labeled data </a:t>
            </a:r>
            <a:r>
              <a:rPr lang="en-US" sz="1200" dirty="0">
                <a:latin typeface="Times New Roman" pitchFamily="18" charset="0"/>
                <a:cs typeface="Times New Roman" pitchFamily="18" charset="0"/>
              </a:rPr>
              <a:t>and can do prediction of data)</a:t>
            </a:r>
          </a:p>
          <a:p>
            <a:pPr lvl="1">
              <a:lnSpc>
                <a:spcPct val="170000"/>
              </a:lnSpc>
            </a:pPr>
            <a:r>
              <a:rPr lang="en-US" sz="1200" dirty="0">
                <a:latin typeface="Times New Roman" pitchFamily="18" charset="0"/>
                <a:cs typeface="Times New Roman" pitchFamily="18" charset="0"/>
              </a:rPr>
              <a:t>Unsupervised ( no labeled data. Solve by clustering tech. based on the similarity of data, it will group the data</a:t>
            </a:r>
          </a:p>
          <a:p>
            <a:pPr lvl="1">
              <a:lnSpc>
                <a:spcPct val="170000"/>
              </a:lnSpc>
            </a:pPr>
            <a:r>
              <a:rPr lang="en-US" sz="1200" dirty="0">
                <a:latin typeface="Times New Roman" pitchFamily="18" charset="0"/>
                <a:cs typeface="Times New Roman" pitchFamily="18" charset="0"/>
              </a:rPr>
              <a:t>Reinforcement (semi supervised) some part may be labeled and some new data may not be labeled). So model will learn </a:t>
            </a:r>
            <a:r>
              <a:rPr lang="en-US" sz="1200" dirty="0" err="1">
                <a:latin typeface="Times New Roman" pitchFamily="18" charset="0"/>
                <a:cs typeface="Times New Roman" pitchFamily="18" charset="0"/>
              </a:rPr>
              <a:t>slowely</a:t>
            </a:r>
            <a:r>
              <a:rPr lang="en-US" sz="1200" dirty="0">
                <a:latin typeface="Times New Roman" pitchFamily="18" charset="0"/>
                <a:cs typeface="Times New Roman" pitchFamily="18" charset="0"/>
              </a:rPr>
              <a:t> based on the past data).</a:t>
            </a:r>
            <a:endParaRPr lang="en-US" sz="1200" dirty="0"/>
          </a:p>
          <a:p>
            <a:pPr>
              <a:lnSpc>
                <a:spcPct val="170000"/>
              </a:lnSpc>
              <a:buNone/>
            </a:pPr>
            <a:r>
              <a:rPr lang="en-US" sz="1200" b="1" u="sng" dirty="0">
                <a:latin typeface="Times New Roman" pitchFamily="18" charset="0"/>
                <a:cs typeface="Times New Roman" pitchFamily="18" charset="0"/>
              </a:rPr>
              <a:t>DL: </a:t>
            </a:r>
            <a:r>
              <a:rPr lang="en-US" sz="1200" dirty="0">
                <a:latin typeface="Times New Roman" pitchFamily="18" charset="0"/>
                <a:cs typeface="Times New Roman" pitchFamily="18" charset="0"/>
              </a:rPr>
              <a:t>subset of ML. this helps machine to learn the things how our human brain learns. Multi neural network architecture. Basic is to mimic human brain (ANN(numerical data can be solved), CNN(images input), RNN(time series kind of data), Transfer Learning</a:t>
            </a:r>
          </a:p>
          <a:p>
            <a:pPr>
              <a:lnSpc>
                <a:spcPct val="170000"/>
              </a:lnSpc>
              <a:buNone/>
            </a:pPr>
            <a:r>
              <a:rPr lang="en-US" sz="1200" dirty="0"/>
              <a:t>AI is an umbrella under which other two comes in.</a:t>
            </a:r>
          </a:p>
          <a:p>
            <a:pPr>
              <a:lnSpc>
                <a:spcPct val="170000"/>
              </a:lnSpc>
              <a:buNone/>
            </a:pPr>
            <a:r>
              <a:rPr lang="en-US" sz="1200" b="1" u="sng" dirty="0"/>
              <a:t>DS:</a:t>
            </a:r>
          </a:p>
          <a:p>
            <a:pPr>
              <a:lnSpc>
                <a:spcPct val="170000"/>
              </a:lnSpc>
            </a:pPr>
            <a:r>
              <a:rPr lang="en-US" sz="1200" dirty="0">
                <a:latin typeface="Times New Roman" pitchFamily="18" charset="0"/>
                <a:cs typeface="Times New Roman" pitchFamily="18" charset="0"/>
              </a:rPr>
              <a:t>Try to apply all these above techniques, statistics, probability, linear algebra, differential calculus)</a:t>
            </a:r>
          </a:p>
          <a:p>
            <a:pPr>
              <a:lnSpc>
                <a:spcPct val="170000"/>
              </a:lnSpc>
            </a:pPr>
            <a:endParaRPr lang="en-US" sz="1200"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77000"/>
          </a:xfrm>
        </p:spPr>
        <p:txBody>
          <a:bodyPr>
            <a:normAutofit fontScale="70000" lnSpcReduction="20000"/>
          </a:bodyPr>
          <a:lstStyle/>
          <a:p>
            <a:r>
              <a:rPr lang="en-US" b="1" dirty="0"/>
              <a:t>Nominal data </a:t>
            </a:r>
            <a:r>
              <a:rPr lang="en-US" dirty="0"/>
              <a:t>is one which has no numeric value, but a </a:t>
            </a:r>
            <a:r>
              <a:rPr lang="en-US" b="1" dirty="0"/>
              <a:t>named value</a:t>
            </a:r>
            <a:r>
              <a:rPr lang="en-US" dirty="0"/>
              <a:t>.</a:t>
            </a:r>
          </a:p>
          <a:p>
            <a:pPr>
              <a:buNone/>
            </a:pPr>
            <a:r>
              <a:rPr lang="en-US" dirty="0"/>
              <a:t>1.Blood group: A, B, O, AB, etc.</a:t>
            </a:r>
          </a:p>
          <a:p>
            <a:pPr>
              <a:buNone/>
            </a:pPr>
            <a:r>
              <a:rPr lang="en-US" dirty="0"/>
              <a:t>2. Nationality: Indian, American, British, etc.</a:t>
            </a:r>
          </a:p>
          <a:p>
            <a:pPr>
              <a:buNone/>
            </a:pPr>
            <a:r>
              <a:rPr lang="en-US" dirty="0"/>
              <a:t>3. Gender: Male, Female, Other</a:t>
            </a:r>
          </a:p>
          <a:p>
            <a:r>
              <a:rPr lang="en-US" dirty="0"/>
              <a:t>It is obvious, mathematical operations such as addition, subtraction, multiplication, etc. </a:t>
            </a:r>
            <a:r>
              <a:rPr lang="en-US" b="1" dirty="0"/>
              <a:t>cannot be performed on nominal data.</a:t>
            </a:r>
          </a:p>
          <a:p>
            <a:r>
              <a:rPr lang="en-US" dirty="0"/>
              <a:t>special case of nominal data is when only </a:t>
            </a:r>
            <a:r>
              <a:rPr lang="en-US" b="1" dirty="0"/>
              <a:t>two labels are possible</a:t>
            </a:r>
            <a:r>
              <a:rPr lang="en-US" dirty="0"/>
              <a:t>, e.g. pass/fail as a result of an  examination. </a:t>
            </a:r>
          </a:p>
          <a:p>
            <a:r>
              <a:rPr lang="en-US" dirty="0"/>
              <a:t>But a </a:t>
            </a:r>
            <a:r>
              <a:rPr lang="en-US" b="1" dirty="0"/>
              <a:t>basic count </a:t>
            </a:r>
            <a:r>
              <a:rPr lang="en-US" dirty="0"/>
              <a:t>is possible. So </a:t>
            </a:r>
            <a:r>
              <a:rPr lang="en-US" b="1" dirty="0"/>
              <a:t>mode</a:t>
            </a:r>
            <a:r>
              <a:rPr lang="en-US" dirty="0"/>
              <a:t>, i.e. most frequently occurring value, can be identified for nominal data.</a:t>
            </a:r>
          </a:p>
          <a:p>
            <a:r>
              <a:rPr lang="en-US" dirty="0"/>
              <a:t>This sub-type of nominal data is called ‘</a:t>
            </a:r>
            <a:r>
              <a:rPr lang="en-US" b="1" dirty="0"/>
              <a:t>dichotomous’.</a:t>
            </a:r>
          </a:p>
          <a:p>
            <a:pPr>
              <a:buNone/>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534400" cy="6324600"/>
          </a:xfrm>
        </p:spPr>
        <p:txBody>
          <a:bodyPr>
            <a:normAutofit fontScale="70000" lnSpcReduction="20000"/>
          </a:bodyPr>
          <a:lstStyle/>
          <a:p>
            <a:pPr>
              <a:buNone/>
            </a:pPr>
            <a:r>
              <a:rPr lang="en-US" b="1" dirty="0"/>
              <a:t>Ordinal data, </a:t>
            </a:r>
            <a:r>
              <a:rPr lang="en-US" dirty="0"/>
              <a:t>in addition to possessing the properties of nominal data, can also be </a:t>
            </a:r>
            <a:r>
              <a:rPr lang="en-US" b="1" dirty="0"/>
              <a:t>naturally ordered/ranked</a:t>
            </a:r>
            <a:r>
              <a:rPr lang="en-US" dirty="0"/>
              <a:t>. This means ordinal data </a:t>
            </a:r>
            <a:r>
              <a:rPr lang="en-US" b="1" dirty="0"/>
              <a:t>also assigns named values to attributes</a:t>
            </a:r>
            <a:r>
              <a:rPr lang="en-US" dirty="0"/>
              <a:t> but unlike nominal data, they can be </a:t>
            </a:r>
            <a:r>
              <a:rPr lang="en-US" b="1" dirty="0"/>
              <a:t>arranged in a sequence of increasing or decreasing value</a:t>
            </a:r>
            <a:r>
              <a:rPr lang="en-US" dirty="0"/>
              <a:t> so that we can say whether a value is better than or greater than another value.</a:t>
            </a:r>
          </a:p>
          <a:p>
            <a:pPr>
              <a:buNone/>
            </a:pPr>
            <a:r>
              <a:rPr lang="en-US" dirty="0"/>
              <a:t> Examples of ordinal data are </a:t>
            </a:r>
          </a:p>
          <a:p>
            <a:r>
              <a:rPr lang="en-US" dirty="0"/>
              <a:t>1. Customer satisfaction: ‘Very Happy’, ‘Happy’, ‘Unhappy’, etc.</a:t>
            </a:r>
          </a:p>
          <a:p>
            <a:r>
              <a:rPr lang="en-US" dirty="0"/>
              <a:t>2. Grades: A, B, C, etc.</a:t>
            </a:r>
          </a:p>
          <a:p>
            <a:r>
              <a:rPr lang="en-US" dirty="0"/>
              <a:t>3. Hardness of Metal: ‘Very Hard’, ‘Hard’, ‘Soft’, etc.</a:t>
            </a:r>
          </a:p>
          <a:p>
            <a:r>
              <a:rPr lang="en-US" b="1" dirty="0"/>
              <a:t>Basic counting </a:t>
            </a:r>
            <a:r>
              <a:rPr lang="en-US" dirty="0"/>
              <a:t>is possible for ordinal data. </a:t>
            </a:r>
          </a:p>
          <a:p>
            <a:r>
              <a:rPr lang="en-US" dirty="0"/>
              <a:t>Hence, the </a:t>
            </a:r>
            <a:r>
              <a:rPr lang="en-US" b="1" dirty="0"/>
              <a:t>mode , median can be identified</a:t>
            </a:r>
            <a:r>
              <a:rPr lang="en-US" dirty="0"/>
              <a:t>. </a:t>
            </a:r>
          </a:p>
          <a:p>
            <a:r>
              <a:rPr lang="en-US" dirty="0">
                <a:solidFill>
                  <a:srgbClr val="FF0000"/>
                </a:solidFill>
              </a:rPr>
              <a:t>Mean can still not be calculated</a:t>
            </a:r>
            <a:r>
              <a:rPr lang="en-US" dirty="0"/>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248400"/>
          </a:xfrm>
        </p:spPr>
        <p:txBody>
          <a:bodyPr>
            <a:normAutofit fontScale="92500" lnSpcReduction="20000"/>
          </a:bodyPr>
          <a:lstStyle/>
          <a:p>
            <a:pPr>
              <a:buNone/>
            </a:pPr>
            <a:r>
              <a:rPr lang="en-US" b="1" dirty="0"/>
              <a:t>Quantitative data </a:t>
            </a:r>
            <a:r>
              <a:rPr lang="en-US" dirty="0"/>
              <a:t>relates to information about the </a:t>
            </a:r>
            <a:r>
              <a:rPr lang="en-US" b="1" dirty="0"/>
              <a:t>quantity of an object</a:t>
            </a:r>
            <a:r>
              <a:rPr lang="en-US" dirty="0"/>
              <a:t> – hence </a:t>
            </a:r>
            <a:r>
              <a:rPr lang="en-US" b="1" dirty="0"/>
              <a:t>it can be measured. </a:t>
            </a:r>
          </a:p>
          <a:p>
            <a:pPr>
              <a:buNone/>
            </a:pPr>
            <a:endParaRPr lang="en-US" b="1" dirty="0"/>
          </a:p>
          <a:p>
            <a:pPr>
              <a:buNone/>
            </a:pPr>
            <a:r>
              <a:rPr lang="en-US" dirty="0"/>
              <a:t>For example, if we consider the attribute ‘marks’, it can be </a:t>
            </a:r>
            <a:r>
              <a:rPr lang="en-US" b="1" dirty="0"/>
              <a:t>measured using a scale of measurement. </a:t>
            </a:r>
          </a:p>
          <a:p>
            <a:pPr>
              <a:buNone/>
            </a:pPr>
            <a:endParaRPr lang="en-US" dirty="0"/>
          </a:p>
          <a:p>
            <a:pPr>
              <a:buNone/>
            </a:pPr>
            <a:r>
              <a:rPr lang="en-US" dirty="0"/>
              <a:t>There are two types of quantitative data:</a:t>
            </a:r>
          </a:p>
          <a:p>
            <a:r>
              <a:rPr lang="en-US" dirty="0"/>
              <a:t>1. Interval data</a:t>
            </a:r>
          </a:p>
          <a:p>
            <a:r>
              <a:rPr lang="en-US" dirty="0"/>
              <a:t>2. Ratio data</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5897563"/>
          </a:xfrm>
        </p:spPr>
        <p:txBody>
          <a:bodyPr>
            <a:normAutofit fontScale="62500" lnSpcReduction="20000"/>
          </a:bodyPr>
          <a:lstStyle/>
          <a:p>
            <a:r>
              <a:rPr lang="en-US" b="1" dirty="0"/>
              <a:t>Interval data </a:t>
            </a:r>
            <a:r>
              <a:rPr lang="en-US" dirty="0"/>
              <a:t>is numeric data for which </a:t>
            </a:r>
            <a:r>
              <a:rPr lang="en-US" b="1" dirty="0"/>
              <a:t>not only the order is known</a:t>
            </a:r>
            <a:r>
              <a:rPr lang="en-US" dirty="0"/>
              <a:t>, but the </a:t>
            </a:r>
            <a:r>
              <a:rPr lang="en-US" b="1" dirty="0"/>
              <a:t>exact difference between values is also known</a:t>
            </a:r>
            <a:r>
              <a:rPr lang="en-US" dirty="0"/>
              <a:t>.</a:t>
            </a:r>
          </a:p>
          <a:p>
            <a:r>
              <a:rPr lang="en-US" dirty="0"/>
              <a:t>An ideal example of interval data is </a:t>
            </a:r>
            <a:r>
              <a:rPr lang="en-US" b="1" dirty="0"/>
              <a:t>Celsius temperature</a:t>
            </a:r>
            <a:r>
              <a:rPr lang="en-US" dirty="0"/>
              <a:t>. </a:t>
            </a:r>
          </a:p>
          <a:p>
            <a:r>
              <a:rPr lang="en-US" dirty="0"/>
              <a:t>Other examples include date, time, shoe size etc. </a:t>
            </a:r>
          </a:p>
          <a:p>
            <a:r>
              <a:rPr lang="en-US" dirty="0"/>
              <a:t>For interval data, mathematical operations such as </a:t>
            </a:r>
            <a:r>
              <a:rPr lang="en-US" b="1" dirty="0"/>
              <a:t>addition and subtraction </a:t>
            </a:r>
            <a:r>
              <a:rPr lang="en-US" dirty="0"/>
              <a:t>are possible.</a:t>
            </a:r>
          </a:p>
          <a:p>
            <a:r>
              <a:rPr lang="en-US" dirty="0"/>
              <a:t> For that reason, for interval data, the </a:t>
            </a:r>
            <a:r>
              <a:rPr lang="en-US" b="1" dirty="0"/>
              <a:t>central tendency can be measured by mean, median, or mode. Standard deviation </a:t>
            </a:r>
            <a:r>
              <a:rPr lang="en-US" dirty="0"/>
              <a:t>can also be calculated.</a:t>
            </a:r>
          </a:p>
          <a:p>
            <a:r>
              <a:rPr lang="en-US" dirty="0"/>
              <a:t>interval data </a:t>
            </a:r>
            <a:r>
              <a:rPr lang="en-US" b="1" dirty="0"/>
              <a:t>do not have</a:t>
            </a:r>
            <a:r>
              <a:rPr lang="en-US" dirty="0"/>
              <a:t> something called a ‘</a:t>
            </a:r>
            <a:r>
              <a:rPr lang="en-US" b="1" dirty="0"/>
              <a:t>true zero</a:t>
            </a:r>
            <a:r>
              <a:rPr lang="en-US" dirty="0"/>
              <a:t>’ value. For example, there is nothing called ‘</a:t>
            </a:r>
            <a:r>
              <a:rPr lang="en-US" b="1" dirty="0"/>
              <a:t>0 temperature’ or ‘no temperature</a:t>
            </a:r>
            <a:r>
              <a:rPr lang="en-US" dirty="0"/>
              <a:t>’.</a:t>
            </a:r>
          </a:p>
          <a:p>
            <a:endParaRPr lang="en-US" dirty="0"/>
          </a:p>
          <a:p>
            <a:r>
              <a:rPr lang="en-US" dirty="0"/>
              <a:t>Central tendency is defined as “</a:t>
            </a:r>
            <a:r>
              <a:rPr lang="en-US" b="1" dirty="0"/>
              <a:t>the statistical measure </a:t>
            </a:r>
            <a:r>
              <a:rPr lang="en-US" dirty="0"/>
              <a:t>that identifies </a:t>
            </a:r>
            <a:r>
              <a:rPr lang="en-US" b="1" dirty="0"/>
              <a:t>a single value as representative of an entire distribution</a:t>
            </a:r>
            <a:r>
              <a:rPr lang="en-US" dirty="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382000" cy="5791200"/>
          </a:xfrm>
        </p:spPr>
        <p:txBody>
          <a:bodyPr>
            <a:normAutofit fontScale="85000" lnSpcReduction="20000"/>
          </a:bodyPr>
          <a:lstStyle/>
          <a:p>
            <a:r>
              <a:rPr lang="en-US" b="1" dirty="0"/>
              <a:t>Ratio data </a:t>
            </a:r>
            <a:r>
              <a:rPr lang="en-US" dirty="0"/>
              <a:t>represents numeric data for which </a:t>
            </a:r>
            <a:r>
              <a:rPr lang="en-US" b="1" dirty="0"/>
              <a:t>exact value can be measured</a:t>
            </a:r>
            <a:r>
              <a:rPr lang="en-US" dirty="0"/>
              <a:t>. </a:t>
            </a:r>
          </a:p>
          <a:p>
            <a:r>
              <a:rPr lang="en-US" b="1" dirty="0"/>
              <a:t>Absolute zero </a:t>
            </a:r>
            <a:r>
              <a:rPr lang="en-US" dirty="0"/>
              <a:t>is available for ratio data. Also, these variables can be </a:t>
            </a:r>
            <a:r>
              <a:rPr lang="en-US" b="1" dirty="0"/>
              <a:t>added, subtracted, multiplied, or divided. </a:t>
            </a:r>
          </a:p>
          <a:p>
            <a:r>
              <a:rPr lang="en-US" dirty="0"/>
              <a:t>The central tendency can be measured by </a:t>
            </a:r>
            <a:r>
              <a:rPr lang="en-US" b="1" dirty="0"/>
              <a:t>mean, median, or mode </a:t>
            </a:r>
            <a:r>
              <a:rPr lang="en-US" dirty="0"/>
              <a:t>and methods of dispersion such as standard deviation. </a:t>
            </a:r>
          </a:p>
          <a:p>
            <a:r>
              <a:rPr lang="en-US" dirty="0"/>
              <a:t>Examples of ratio data include height, weight, age, salary, etc.</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86800" cy="6629400"/>
          </a:xfrm>
        </p:spPr>
        <p:txBody>
          <a:bodyPr>
            <a:normAutofit fontScale="55000" lnSpcReduction="20000"/>
          </a:bodyPr>
          <a:lstStyle/>
          <a:p>
            <a:r>
              <a:rPr lang="en-US" dirty="0"/>
              <a:t>Apart from the approach detailed above, attributes can also be categorized into types based on a </a:t>
            </a:r>
            <a:r>
              <a:rPr lang="en-US" b="1" dirty="0"/>
              <a:t>number of values that can be assigned</a:t>
            </a:r>
            <a:r>
              <a:rPr lang="en-US" dirty="0"/>
              <a:t>. </a:t>
            </a:r>
          </a:p>
          <a:p>
            <a:r>
              <a:rPr lang="en-US" dirty="0"/>
              <a:t>The attributes can be either </a:t>
            </a:r>
            <a:r>
              <a:rPr lang="en-US" b="1" dirty="0"/>
              <a:t>discrete or continuous </a:t>
            </a:r>
            <a:r>
              <a:rPr lang="en-US" dirty="0"/>
              <a:t>based on this factor. </a:t>
            </a:r>
          </a:p>
          <a:p>
            <a:pPr>
              <a:buNone/>
            </a:pPr>
            <a:r>
              <a:rPr lang="en-US" b="1" u="sng" dirty="0"/>
              <a:t>Discrete attributes </a:t>
            </a:r>
            <a:r>
              <a:rPr lang="en-US" dirty="0"/>
              <a:t>can assume a </a:t>
            </a:r>
            <a:r>
              <a:rPr lang="en-US" b="1" dirty="0"/>
              <a:t>finite or </a:t>
            </a:r>
            <a:r>
              <a:rPr lang="en-US" b="1" dirty="0" err="1"/>
              <a:t>countably</a:t>
            </a:r>
            <a:r>
              <a:rPr lang="en-US" b="1" dirty="0"/>
              <a:t> infinite </a:t>
            </a:r>
            <a:r>
              <a:rPr lang="en-US" dirty="0"/>
              <a:t>number of values.</a:t>
            </a:r>
          </a:p>
          <a:p>
            <a:r>
              <a:rPr lang="en-US" dirty="0"/>
              <a:t> Nominal attributes such as roll </a:t>
            </a:r>
            <a:r>
              <a:rPr lang="en-US" b="1" dirty="0"/>
              <a:t>number, street number, pin </a:t>
            </a:r>
            <a:r>
              <a:rPr lang="en-US" dirty="0"/>
              <a:t>code, etc. can have a finite number of values</a:t>
            </a:r>
          </a:p>
          <a:p>
            <a:r>
              <a:rPr lang="en-US" dirty="0"/>
              <a:t> whereas numeric attributes such as </a:t>
            </a:r>
            <a:r>
              <a:rPr lang="en-US" b="1" dirty="0"/>
              <a:t>count, rank of students</a:t>
            </a:r>
            <a:r>
              <a:rPr lang="en-US" dirty="0"/>
              <a:t>, etc. can have </a:t>
            </a:r>
            <a:r>
              <a:rPr lang="en-US" dirty="0" err="1"/>
              <a:t>countably</a:t>
            </a:r>
            <a:r>
              <a:rPr lang="en-US" dirty="0"/>
              <a:t> infinite values.</a:t>
            </a:r>
          </a:p>
          <a:p>
            <a:r>
              <a:rPr lang="en-US" dirty="0"/>
              <a:t> A </a:t>
            </a:r>
            <a:r>
              <a:rPr lang="en-US" b="1" dirty="0"/>
              <a:t>special type of discrete attribute </a:t>
            </a:r>
            <a:r>
              <a:rPr lang="en-US" dirty="0"/>
              <a:t>which can assume two values only is called </a:t>
            </a:r>
            <a:r>
              <a:rPr lang="en-US" b="1" dirty="0"/>
              <a:t>binary attribute</a:t>
            </a:r>
            <a:r>
              <a:rPr lang="en-US" dirty="0"/>
              <a:t>. </a:t>
            </a:r>
          </a:p>
          <a:p>
            <a:r>
              <a:rPr lang="en-US" dirty="0"/>
              <a:t>Examples of binary attribute include male/ female, positive/negative, yes/no, etc.</a:t>
            </a:r>
          </a:p>
          <a:p>
            <a:pPr>
              <a:buNone/>
            </a:pPr>
            <a:r>
              <a:rPr lang="en-US" b="1" u="sng" dirty="0"/>
              <a:t>Continuous attributes </a:t>
            </a:r>
            <a:r>
              <a:rPr lang="en-US" dirty="0"/>
              <a:t>can assume any possible value </a:t>
            </a:r>
            <a:r>
              <a:rPr lang="en-US" b="1" dirty="0"/>
              <a:t>which is a real number</a:t>
            </a:r>
            <a:r>
              <a:rPr lang="en-US" dirty="0"/>
              <a:t>. Examples of continuous attribute include length, height, weight, price, etc.</a:t>
            </a:r>
          </a:p>
          <a:p>
            <a:r>
              <a:rPr lang="en-US" dirty="0"/>
              <a:t>In general, </a:t>
            </a:r>
            <a:r>
              <a:rPr lang="en-US" b="1" dirty="0"/>
              <a:t>nominal and ordinal attributes are discrete</a:t>
            </a:r>
            <a:r>
              <a:rPr lang="en-US" dirty="0"/>
              <a:t>. On the other hand, </a:t>
            </a:r>
            <a:r>
              <a:rPr lang="en-US" b="1" dirty="0"/>
              <a:t>interval and ratio attributes are continuous,</a:t>
            </a:r>
            <a:r>
              <a:rPr lang="en-US" dirty="0"/>
              <a:t> barring a few exceptions, e.g. ‘count’ attribute.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8153400" cy="5516563"/>
          </a:xfrm>
        </p:spPr>
        <p:txBody>
          <a:bodyPr>
            <a:normAutofit fontScale="92500" lnSpcReduction="10000"/>
          </a:bodyPr>
          <a:lstStyle/>
          <a:p>
            <a:r>
              <a:rPr lang="en-US" dirty="0"/>
              <a:t>In ML, two basic data types – numeric and categorical.</a:t>
            </a:r>
          </a:p>
          <a:p>
            <a:r>
              <a:rPr lang="en-US" dirty="0"/>
              <a:t>to understand that in a data set, </a:t>
            </a:r>
            <a:r>
              <a:rPr lang="en-US" b="1" dirty="0"/>
              <a:t>which of the attributes are numeric</a:t>
            </a:r>
            <a:r>
              <a:rPr lang="en-US" dirty="0"/>
              <a:t> and which are </a:t>
            </a:r>
            <a:r>
              <a:rPr lang="en-US" b="1" dirty="0"/>
              <a:t>categorical in nature. </a:t>
            </a:r>
          </a:p>
          <a:p>
            <a:r>
              <a:rPr lang="en-US" dirty="0"/>
              <a:t>This is because, the </a:t>
            </a:r>
            <a:r>
              <a:rPr lang="en-US" b="1" dirty="0"/>
              <a:t>approach of exploring numeric data is different </a:t>
            </a:r>
            <a:r>
              <a:rPr lang="en-US" dirty="0"/>
              <a:t>than the approach of </a:t>
            </a:r>
            <a:r>
              <a:rPr lang="en-US" b="1" dirty="0"/>
              <a:t>exploring categorical data</a:t>
            </a:r>
            <a:r>
              <a:rPr lang="en-US"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71613" y="470895"/>
            <a:ext cx="6834187" cy="630138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5821363"/>
          </a:xfrm>
        </p:spPr>
        <p:txBody>
          <a:bodyPr>
            <a:normAutofit fontScale="55000" lnSpcReduction="20000"/>
          </a:bodyPr>
          <a:lstStyle/>
          <a:p>
            <a:r>
              <a:rPr lang="en-US" dirty="0"/>
              <a:t>As is quite evident from the data, the attributes such as ‘mpg’, ‘cylinders’, ‘displacement’, ‘horsepower’, ‘weight’, ‘acceleration’, ‘model year’, and ‘origin’ are </a:t>
            </a:r>
            <a:r>
              <a:rPr lang="en-US" b="1" dirty="0"/>
              <a:t>all numeric</a:t>
            </a:r>
            <a:r>
              <a:rPr lang="en-US" dirty="0"/>
              <a:t>. </a:t>
            </a:r>
          </a:p>
          <a:p>
            <a:r>
              <a:rPr lang="en-US" dirty="0"/>
              <a:t>Out of these attributes, ‘cylinders’, ‘model year’, and ‘origin’ are </a:t>
            </a:r>
            <a:r>
              <a:rPr lang="en-US" b="1" dirty="0"/>
              <a:t>discrete i</a:t>
            </a:r>
            <a:r>
              <a:rPr lang="en-US" dirty="0"/>
              <a:t>n nature as the only finite number of values can be assumed by these attributes. </a:t>
            </a:r>
          </a:p>
          <a:p>
            <a:r>
              <a:rPr lang="en-US" dirty="0"/>
              <a:t>The remaining of the numeric attributes, i.e. ‘mpg’, ‘displacement’, ‘horsepower’, ‘weight’, and ‘acceleration’ </a:t>
            </a:r>
            <a:r>
              <a:rPr lang="en-US" b="1" dirty="0"/>
              <a:t>can assume any real value</a:t>
            </a:r>
            <a:r>
              <a:rPr lang="en-US" dirty="0"/>
              <a:t>. </a:t>
            </a:r>
          </a:p>
          <a:p>
            <a:r>
              <a:rPr lang="en-US" dirty="0"/>
              <a:t>Hence, these attributes are continuous in nature. The only remaining attribute ‘car name’ is of type categorical, or more specifically nominal. </a:t>
            </a:r>
          </a:p>
          <a:p>
            <a:r>
              <a:rPr lang="en-US" dirty="0"/>
              <a:t>This data set is regarding prediction of fuel consumption in miles per gallon, i.e. the numeric attribute ‘mpg’ is the target attribute.</a:t>
            </a:r>
          </a:p>
          <a:p>
            <a:r>
              <a:rPr lang="en-US" dirty="0"/>
              <a:t>Since the attributes ‘cylinders’ or ‘origin’ have a small number of possible values, one may prefer to treat it as a categorical or qualitative attribute and explore in that way.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numerical data</a:t>
            </a:r>
          </a:p>
        </p:txBody>
      </p:sp>
      <p:sp>
        <p:nvSpPr>
          <p:cNvPr id="3" name="Content Placeholder 2"/>
          <p:cNvSpPr>
            <a:spLocks noGrp="1"/>
          </p:cNvSpPr>
          <p:nvPr>
            <p:ph idx="1"/>
          </p:nvPr>
        </p:nvSpPr>
        <p:spPr/>
        <p:txBody>
          <a:bodyPr>
            <a:normAutofit fontScale="70000" lnSpcReduction="20000"/>
          </a:bodyPr>
          <a:lstStyle/>
          <a:p>
            <a:r>
              <a:rPr lang="en-US" dirty="0"/>
              <a:t>There are two most effective mathematical plots to explore numerical data – </a:t>
            </a:r>
            <a:r>
              <a:rPr lang="en-US" b="1" dirty="0"/>
              <a:t>box plot and histogram</a:t>
            </a:r>
            <a:r>
              <a:rPr lang="en-US" dirty="0"/>
              <a:t>. </a:t>
            </a:r>
          </a:p>
          <a:p>
            <a:pPr>
              <a:buNone/>
            </a:pPr>
            <a:r>
              <a:rPr lang="en-US" b="1" dirty="0"/>
              <a:t>Understanding central tendency:</a:t>
            </a:r>
          </a:p>
          <a:p>
            <a:r>
              <a:rPr lang="en-US" dirty="0"/>
              <a:t> </a:t>
            </a:r>
            <a:r>
              <a:rPr lang="en-US" b="1" dirty="0"/>
              <a:t>To understand the nature of numeric variables</a:t>
            </a:r>
            <a:r>
              <a:rPr lang="en-US" dirty="0"/>
              <a:t>, we can </a:t>
            </a:r>
            <a:r>
              <a:rPr lang="en-US" b="1" dirty="0"/>
              <a:t>apply the measures of central tendency of data</a:t>
            </a:r>
            <a:r>
              <a:rPr lang="en-US" dirty="0"/>
              <a:t>, i.e. mean and median. In statistics, measures of central tendency </a:t>
            </a:r>
            <a:r>
              <a:rPr lang="en-US" b="1" dirty="0"/>
              <a:t>help us understand the central point of a set of data</a:t>
            </a:r>
            <a:r>
              <a:rPr lang="en-US" dirty="0"/>
              <a:t>. </a:t>
            </a:r>
          </a:p>
          <a:p>
            <a:r>
              <a:rPr lang="en-US" dirty="0"/>
              <a:t>Mean(average), by definition, is a sum of all data values divided by the count of data elements.</a:t>
            </a:r>
          </a:p>
        </p:txBody>
      </p:sp>
      <p:pic>
        <p:nvPicPr>
          <p:cNvPr id="2050" name="Picture 2"/>
          <p:cNvPicPr>
            <a:picLocks noChangeAspect="1" noChangeArrowheads="1"/>
          </p:cNvPicPr>
          <p:nvPr/>
        </p:nvPicPr>
        <p:blipFill>
          <a:blip r:embed="rId2"/>
          <a:srcRect/>
          <a:stretch>
            <a:fillRect/>
          </a:stretch>
        </p:blipFill>
        <p:spPr bwMode="auto">
          <a:xfrm>
            <a:off x="2133600" y="5334000"/>
            <a:ext cx="5945632" cy="10668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534400" cy="5745163"/>
          </a:xfrm>
        </p:spPr>
        <p:txBody>
          <a:bodyPr>
            <a:normAutofit fontScale="70000" lnSpcReduction="20000"/>
          </a:bodyPr>
          <a:lstStyle/>
          <a:p>
            <a:pPr>
              <a:lnSpc>
                <a:spcPct val="160000"/>
              </a:lnSpc>
            </a:pPr>
            <a:r>
              <a:rPr lang="en-US" dirty="0"/>
              <a:t>Mostly in ML, we use numerical and statistical data to achieve AI. Example of ML is product recommendation engine(a component of ML), Amazon </a:t>
            </a:r>
            <a:r>
              <a:rPr lang="en-US" dirty="0" err="1"/>
              <a:t>Alexa</a:t>
            </a:r>
            <a:r>
              <a:rPr lang="en-US" dirty="0"/>
              <a:t> – speech recognition, </a:t>
            </a:r>
            <a:r>
              <a:rPr lang="en-US" dirty="0" err="1"/>
              <a:t>netflix</a:t>
            </a:r>
            <a:r>
              <a:rPr lang="en-US" dirty="0"/>
              <a:t>- movie recommendation, </a:t>
            </a:r>
            <a:r>
              <a:rPr lang="en-US" dirty="0" err="1"/>
              <a:t>google</a:t>
            </a:r>
            <a:r>
              <a:rPr lang="en-US" dirty="0"/>
              <a:t> traffic </a:t>
            </a:r>
            <a:r>
              <a:rPr lang="en-US" dirty="0" err="1"/>
              <a:t>predcition</a:t>
            </a:r>
            <a:r>
              <a:rPr lang="en-US" dirty="0"/>
              <a:t>  etc</a:t>
            </a:r>
          </a:p>
          <a:p>
            <a:pPr>
              <a:lnSpc>
                <a:spcPct val="160000"/>
              </a:lnSpc>
            </a:pPr>
            <a:r>
              <a:rPr lang="en-US" dirty="0"/>
              <a:t>And DL is the subset of ML. DL comes in where ML fails.</a:t>
            </a:r>
          </a:p>
          <a:p>
            <a:pPr>
              <a:lnSpc>
                <a:spcPct val="160000"/>
              </a:lnSpc>
            </a:pPr>
            <a:endParaRPr lang="en-US" dirty="0"/>
          </a:p>
          <a:p>
            <a:pPr>
              <a:lnSpc>
                <a:spcPct val="160000"/>
              </a:lnSpc>
              <a:buNone/>
            </a:pPr>
            <a:r>
              <a:rPr lang="en-US" dirty="0"/>
              <a:t>What is the difference between ML and deep learning?</a:t>
            </a:r>
          </a:p>
          <a:p>
            <a:pPr>
              <a:lnSpc>
                <a:spcPct val="160000"/>
              </a:lnSpc>
            </a:pPr>
            <a:r>
              <a:rPr lang="en-US" b="1" dirty="0"/>
              <a:t>Machine learning is about computers being able to think and act with less human intervention; </a:t>
            </a:r>
          </a:p>
          <a:p>
            <a:pPr>
              <a:lnSpc>
                <a:spcPct val="160000"/>
              </a:lnSpc>
            </a:pPr>
            <a:r>
              <a:rPr lang="en-US" b="1" dirty="0"/>
              <a:t>deep learning is about computers learning to think using structures modeled on the human brain</a:t>
            </a:r>
            <a:endParaRPr lang="en-US" dirty="0"/>
          </a:p>
          <a:p>
            <a:pPr>
              <a:lnSpc>
                <a:spcPct val="160000"/>
              </a:lnSpc>
            </a:pP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fontScale="62500" lnSpcReduction="20000"/>
          </a:bodyPr>
          <a:lstStyle/>
          <a:p>
            <a:r>
              <a:rPr lang="en-US" dirty="0"/>
              <a:t>Median, on contrary, is the value of the element </a:t>
            </a:r>
            <a:r>
              <a:rPr lang="en-US" b="1" dirty="0"/>
              <a:t>appearing in the middle of an ordered list of data elements</a:t>
            </a:r>
            <a:r>
              <a:rPr lang="en-US" dirty="0"/>
              <a:t>.</a:t>
            </a:r>
          </a:p>
          <a:p>
            <a:r>
              <a:rPr lang="en-US" dirty="0"/>
              <a:t> If we consider the 5 ordered list of data elements– 21, 34, 67, 89, and 96. Since there are 5 data elements, the 3rd element in the ordered list is considered as the median. Hence, the median value of this set of data is 67.</a:t>
            </a:r>
          </a:p>
          <a:p>
            <a:r>
              <a:rPr lang="en-US" dirty="0"/>
              <a:t>For even: (</a:t>
            </a:r>
            <a:r>
              <a:rPr lang="en-US" b="1" dirty="0"/>
              <a:t>simple average of the middle two numbers)</a:t>
            </a:r>
            <a:endParaRPr lang="en-US" dirty="0"/>
          </a:p>
          <a:p>
            <a:r>
              <a:rPr lang="en-US" dirty="0"/>
              <a:t>An outlier is </a:t>
            </a:r>
            <a:r>
              <a:rPr lang="en-US" b="1" dirty="0"/>
              <a:t>a data point that is noticeably different from the rest</a:t>
            </a:r>
            <a:r>
              <a:rPr lang="en-US" dirty="0"/>
              <a:t>. They represent </a:t>
            </a:r>
            <a:r>
              <a:rPr lang="en-US" b="1" i="1" dirty="0"/>
              <a:t>errors i</a:t>
            </a:r>
            <a:r>
              <a:rPr lang="en-US" dirty="0"/>
              <a:t>n measurement, </a:t>
            </a:r>
            <a:r>
              <a:rPr lang="en-US" b="1" i="1" dirty="0"/>
              <a:t>bad data collection</a:t>
            </a:r>
            <a:r>
              <a:rPr lang="en-US" dirty="0"/>
              <a:t>, or simply show variables </a:t>
            </a:r>
            <a:r>
              <a:rPr lang="en-US" b="1" i="1" dirty="0"/>
              <a:t>not considered </a:t>
            </a:r>
            <a:r>
              <a:rPr lang="en-US" dirty="0"/>
              <a:t>when collecting the data.</a:t>
            </a:r>
          </a:p>
          <a:p>
            <a:endParaRPr lang="en-US" dirty="0"/>
          </a:p>
          <a:p>
            <a:r>
              <a:rPr lang="en-US" dirty="0"/>
              <a:t>If we observe that for certain attributes the deviation between values of mean and median are quite high, we should investigate those attributes further and try to find out the root cause along with the need for remediation.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86800" cy="6477000"/>
          </a:xfrm>
        </p:spPr>
        <p:txBody>
          <a:bodyPr>
            <a:normAutofit fontScale="70000" lnSpcReduction="20000"/>
          </a:bodyPr>
          <a:lstStyle/>
          <a:p>
            <a:pPr>
              <a:buNone/>
            </a:pPr>
            <a:r>
              <a:rPr lang="en-US" dirty="0"/>
              <a:t>In Auto MPG data set, </a:t>
            </a:r>
          </a:p>
          <a:p>
            <a:r>
              <a:rPr lang="en-US" dirty="0"/>
              <a:t>To find out for each of the numeric attributes the </a:t>
            </a:r>
            <a:r>
              <a:rPr lang="en-US" b="1" dirty="0"/>
              <a:t>values of mean and median.</a:t>
            </a:r>
            <a:r>
              <a:rPr lang="en-US" dirty="0"/>
              <a:t> We can also find out if the deviation between these values is large. </a:t>
            </a:r>
          </a:p>
          <a:p>
            <a:r>
              <a:rPr lang="en-US" dirty="0"/>
              <a:t>We can see that for the attributes such as ‘mpg’, ‘weight’, ‘acceleration’, and ‘</a:t>
            </a:r>
            <a:r>
              <a:rPr lang="en-US" dirty="0" err="1"/>
              <a:t>model.year</a:t>
            </a:r>
            <a:r>
              <a:rPr lang="en-US" dirty="0"/>
              <a:t>’ the deviation between mean and median is not significant which means the </a:t>
            </a:r>
            <a:r>
              <a:rPr lang="en-US" b="1" dirty="0"/>
              <a:t>chance of these attributes having too many outlier values is less</a:t>
            </a:r>
            <a:r>
              <a:rPr lang="en-US" dirty="0"/>
              <a:t>. </a:t>
            </a:r>
          </a:p>
          <a:p>
            <a:r>
              <a:rPr lang="en-US" dirty="0"/>
              <a:t>However, the </a:t>
            </a:r>
            <a:r>
              <a:rPr lang="en-US" b="1" dirty="0"/>
              <a:t>deviation is major </a:t>
            </a:r>
            <a:r>
              <a:rPr lang="en-US" dirty="0"/>
              <a:t>for the attributes ‘cylinders’, ‘displacement’ and ‘origin’. </a:t>
            </a:r>
          </a:p>
          <a:p>
            <a:r>
              <a:rPr lang="en-US" dirty="0"/>
              <a:t>So, we need to </a:t>
            </a:r>
            <a:r>
              <a:rPr lang="en-US" b="1" dirty="0"/>
              <a:t>further drill down </a:t>
            </a:r>
            <a:r>
              <a:rPr lang="en-US" dirty="0"/>
              <a:t>and </a:t>
            </a:r>
            <a:r>
              <a:rPr lang="en-US" b="1" dirty="0"/>
              <a:t>look at some more statistics </a:t>
            </a:r>
            <a:r>
              <a:rPr lang="en-US" dirty="0"/>
              <a:t>for </a:t>
            </a:r>
            <a:r>
              <a:rPr lang="en-US" b="1" dirty="0"/>
              <a:t>these attributes</a:t>
            </a:r>
            <a:r>
              <a:rPr lang="en-US" dirty="0"/>
              <a:t>. Also, there is some problem in the values of the attribute ‘horsepower’ because of which the mean and median calculation is not possible.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153400" cy="2133600"/>
          </a:xfrm>
        </p:spPr>
        <p:txBody>
          <a:bodyPr>
            <a:normAutofit fontScale="55000" lnSpcReduction="20000"/>
          </a:bodyPr>
          <a:lstStyle/>
          <a:p>
            <a:r>
              <a:rPr lang="en-US" dirty="0"/>
              <a:t>do not have value for the attribute ‘horsepower’</a:t>
            </a:r>
          </a:p>
          <a:p>
            <a:r>
              <a:rPr lang="en-US" dirty="0"/>
              <a:t>For that reason, the attribute ‘</a:t>
            </a:r>
            <a:r>
              <a:rPr lang="en-US" b="1" dirty="0"/>
              <a:t>horsepower’ is not treated as a numeric.</a:t>
            </a:r>
            <a:r>
              <a:rPr lang="en-US" dirty="0"/>
              <a:t> That’s why the operations applicable on numeric variables, like mean or median, are failing.</a:t>
            </a:r>
          </a:p>
          <a:p>
            <a:r>
              <a:rPr lang="en-US" dirty="0"/>
              <a:t>Some remediation of missing values (later)</a:t>
            </a:r>
          </a:p>
        </p:txBody>
      </p:sp>
      <p:pic>
        <p:nvPicPr>
          <p:cNvPr id="3074" name="Picture 2"/>
          <p:cNvPicPr>
            <a:picLocks noChangeAspect="1" noChangeArrowheads="1"/>
          </p:cNvPicPr>
          <p:nvPr/>
        </p:nvPicPr>
        <p:blipFill>
          <a:blip r:embed="rId2"/>
          <a:srcRect/>
          <a:stretch>
            <a:fillRect/>
          </a:stretch>
        </p:blipFill>
        <p:spPr bwMode="auto">
          <a:xfrm>
            <a:off x="457199" y="2438400"/>
            <a:ext cx="8310763" cy="3276600"/>
          </a:xfrm>
          <a:prstGeom prst="rect">
            <a:avLst/>
          </a:prstGeom>
          <a:noFill/>
          <a:ln w="9525">
            <a:noFill/>
            <a:miter lim="800000"/>
            <a:headEnd/>
            <a:tailEnd/>
          </a:ln>
          <a:effectLst/>
        </p:spPr>
      </p:pic>
      <p:sp>
        <p:nvSpPr>
          <p:cNvPr id="4" name="Rectangle 3"/>
          <p:cNvSpPr/>
          <p:nvPr/>
        </p:nvSpPr>
        <p:spPr>
          <a:xfrm>
            <a:off x="609600" y="5858470"/>
            <a:ext cx="8305800" cy="923330"/>
          </a:xfrm>
          <a:prstGeom prst="rect">
            <a:avLst/>
          </a:prstGeom>
        </p:spPr>
        <p:txBody>
          <a:bodyPr wrap="square">
            <a:spAutoFit/>
          </a:bodyPr>
          <a:lstStyle/>
          <a:p>
            <a:pPr>
              <a:buFont typeface="Arial" pitchFamily="34" charset="0"/>
              <a:buChar char="•"/>
            </a:pPr>
            <a:r>
              <a:rPr lang="en-US" dirty="0" smtClean="0"/>
              <a:t>Measures of Central Tendency </a:t>
            </a:r>
            <a:r>
              <a:rPr lang="en-US" b="1" dirty="0" smtClean="0"/>
              <a:t>provide a summary measure that attempts to describe a whole set of data with a single value that represents the middle or centre of its distribution</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382000" cy="6324600"/>
          </a:xfrm>
        </p:spPr>
        <p:txBody>
          <a:bodyPr>
            <a:noAutofit/>
          </a:bodyPr>
          <a:lstStyle/>
          <a:p>
            <a:pPr>
              <a:buNone/>
            </a:pPr>
            <a:r>
              <a:rPr lang="en-US" sz="1400" b="1" dirty="0"/>
              <a:t>Mode :</a:t>
            </a:r>
            <a:endParaRPr lang="en-US" sz="1400" dirty="0"/>
          </a:p>
          <a:p>
            <a:r>
              <a:rPr lang="en-US" sz="1400" dirty="0"/>
              <a:t>Mode is the number which occur most often in the data set.</a:t>
            </a:r>
            <a:endParaRPr lang="en-US" sz="1400" b="1" dirty="0"/>
          </a:p>
          <a:p>
            <a:pPr fontAlgn="base">
              <a:buNone/>
            </a:pPr>
            <a:endParaRPr lang="en-US" sz="1400" b="1" dirty="0"/>
          </a:p>
          <a:p>
            <a:pPr fontAlgn="base">
              <a:buNone/>
            </a:pPr>
            <a:r>
              <a:rPr lang="en-US" sz="1400" b="1" dirty="0"/>
              <a:t>Mean </a:t>
            </a:r>
            <a:r>
              <a:rPr lang="en-US" sz="1400" dirty="0"/>
              <a:t>is average of a given set of data. Let us consider below example </a:t>
            </a:r>
          </a:p>
          <a:p>
            <a:pPr fontAlgn="base"/>
            <a:r>
              <a:rPr lang="en-US" sz="1400" dirty="0"/>
              <a:t>These eight data points have the mean (average) of 5: </a:t>
            </a:r>
          </a:p>
          <a:p>
            <a:pPr fontAlgn="base"/>
            <a:r>
              <a:rPr lang="en-US" sz="1400" dirty="0"/>
              <a:t>  here μ is mean and x</a:t>
            </a:r>
            <a:r>
              <a:rPr lang="en-US" sz="1400" baseline="-25000" dirty="0"/>
              <a:t>1</a:t>
            </a:r>
            <a:r>
              <a:rPr lang="en-US" sz="1400" dirty="0"/>
              <a:t>, x</a:t>
            </a:r>
            <a:r>
              <a:rPr lang="en-US" sz="1400" baseline="-25000" dirty="0"/>
              <a:t>2</a:t>
            </a:r>
            <a:r>
              <a:rPr lang="en-US" sz="1400" dirty="0"/>
              <a:t>, x</a:t>
            </a:r>
            <a:r>
              <a:rPr lang="en-US" sz="1400" baseline="-25000" dirty="0"/>
              <a:t>3</a:t>
            </a:r>
            <a:r>
              <a:rPr lang="en-US" sz="1400" dirty="0"/>
              <a:t>…., x</a:t>
            </a:r>
            <a:r>
              <a:rPr lang="en-US" sz="1400" baseline="-25000" dirty="0"/>
              <a:t>i</a:t>
            </a:r>
            <a:r>
              <a:rPr lang="en-US" sz="1400" dirty="0"/>
              <a:t> are </a:t>
            </a:r>
            <a:r>
              <a:rPr lang="en-US" sz="1400" dirty="0" err="1"/>
              <a:t>elements.Also</a:t>
            </a:r>
            <a:r>
              <a:rPr lang="en-US" sz="1400" dirty="0"/>
              <a:t> note that mean is sometimes denoted by </a:t>
            </a:r>
          </a:p>
          <a:p>
            <a:pPr fontAlgn="base">
              <a:buNone/>
            </a:pPr>
            <a:endParaRPr lang="en-US" sz="1400" b="1" dirty="0"/>
          </a:p>
          <a:p>
            <a:pPr fontAlgn="base">
              <a:buNone/>
            </a:pPr>
            <a:r>
              <a:rPr lang="en-US" sz="1400" b="1" dirty="0"/>
              <a:t>Variance</a:t>
            </a:r>
            <a:r>
              <a:rPr lang="en-US" sz="1400" dirty="0"/>
              <a:t> is the </a:t>
            </a:r>
            <a:r>
              <a:rPr lang="en-US" sz="1400" b="1" dirty="0"/>
              <a:t>sum of squares of differences between all numbers and means</a:t>
            </a:r>
            <a:r>
              <a:rPr lang="en-US" sz="1400" dirty="0"/>
              <a:t>. </a:t>
            </a:r>
            <a:br>
              <a:rPr lang="en-US" sz="1400" dirty="0"/>
            </a:br>
            <a:r>
              <a:rPr lang="en-US" sz="1400" dirty="0"/>
              <a:t>Deviation for above example. First, calculate the deviations of each data point from the mean, and square the result of each: </a:t>
            </a:r>
          </a:p>
          <a:p>
            <a:pPr fontAlgn="base">
              <a:buNone/>
            </a:pPr>
            <a:endParaRPr lang="en-US" sz="1400" dirty="0"/>
          </a:p>
          <a:p>
            <a:pPr fontAlgn="base"/>
            <a:r>
              <a:rPr lang="en-US" sz="1400" dirty="0"/>
              <a:t>Where μ is Mean, N is the total number of elements or frequency of distribution. </a:t>
            </a:r>
          </a:p>
          <a:p>
            <a:pPr fontAlgn="base">
              <a:buNone/>
            </a:pPr>
            <a:r>
              <a:rPr lang="en-US" sz="1400" dirty="0"/>
              <a:t>  </a:t>
            </a:r>
            <a:r>
              <a:rPr lang="en-US" sz="1400" b="1" dirty="0"/>
              <a:t>Standard Deviation</a:t>
            </a:r>
            <a:r>
              <a:rPr lang="en-US" sz="1400" dirty="0"/>
              <a:t> is </a:t>
            </a:r>
            <a:r>
              <a:rPr lang="en-US" sz="1400" b="1" dirty="0"/>
              <a:t>square root of variance</a:t>
            </a:r>
            <a:r>
              <a:rPr lang="en-US" sz="1400" dirty="0"/>
              <a:t>. It is a measure of the extent to which data varies from the mean. </a:t>
            </a:r>
          </a:p>
          <a:p>
            <a:pPr fontAlgn="base"/>
            <a:endParaRPr lang="en-US" sz="1400" dirty="0"/>
          </a:p>
        </p:txBody>
      </p:sp>
      <p:sp>
        <p:nvSpPr>
          <p:cNvPr id="4098" name="AutoShape 2" descr="Formula : \mu=\frac{\sum_{i=1}^{N} x_{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srcRect t="22857"/>
          <a:stretch>
            <a:fillRect/>
          </a:stretch>
        </p:blipFill>
        <p:spPr bwMode="auto">
          <a:xfrm>
            <a:off x="5029200" y="1676400"/>
            <a:ext cx="2809875" cy="51435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2514600" y="3505200"/>
            <a:ext cx="3552825" cy="6096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1066800" y="5943600"/>
            <a:ext cx="5324475" cy="45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1295400" y="5334000"/>
            <a:ext cx="2828925" cy="1809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6400800" y="3505200"/>
            <a:ext cx="1733550" cy="619125"/>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5821363"/>
          </a:xfrm>
        </p:spPr>
        <p:txBody>
          <a:bodyPr>
            <a:normAutofit fontScale="47500" lnSpcReduction="20000"/>
          </a:bodyPr>
          <a:lstStyle/>
          <a:p>
            <a:pPr>
              <a:buNone/>
            </a:pPr>
            <a:r>
              <a:rPr lang="en-US" b="1" dirty="0"/>
              <a:t>Understanding data spread:</a:t>
            </a:r>
          </a:p>
          <a:p>
            <a:r>
              <a:rPr lang="en-US" dirty="0"/>
              <a:t>we have explored the central tendency of the different numeric </a:t>
            </a:r>
            <a:r>
              <a:rPr lang="en-US" dirty="0" smtClean="0"/>
              <a:t>attributes,.</a:t>
            </a:r>
          </a:p>
          <a:p>
            <a:r>
              <a:rPr lang="en-US" dirty="0" smtClean="0"/>
              <a:t>we </a:t>
            </a:r>
            <a:r>
              <a:rPr lang="en-US" dirty="0"/>
              <a:t>have a clear idea of </a:t>
            </a:r>
            <a:r>
              <a:rPr lang="en-US" b="1" dirty="0"/>
              <a:t>which attributes have a large deviation between mean and median.</a:t>
            </a:r>
          </a:p>
          <a:p>
            <a:pPr>
              <a:buNone/>
            </a:pPr>
            <a:r>
              <a:rPr lang="en-US" dirty="0"/>
              <a:t>Take a granular view of the data spread in the form of</a:t>
            </a:r>
          </a:p>
          <a:p>
            <a:pPr>
              <a:buNone/>
            </a:pPr>
            <a:r>
              <a:rPr lang="en-US" b="1" dirty="0"/>
              <a:t>1. Dispersion of data</a:t>
            </a:r>
          </a:p>
          <a:p>
            <a:pPr>
              <a:buNone/>
            </a:pPr>
            <a:r>
              <a:rPr lang="en-US" b="1" dirty="0"/>
              <a:t>2. Position of the different data values</a:t>
            </a:r>
          </a:p>
          <a:p>
            <a:endParaRPr lang="en-US" b="1" dirty="0"/>
          </a:p>
          <a:p>
            <a:pPr>
              <a:buNone/>
            </a:pPr>
            <a:r>
              <a:rPr lang="en-US" dirty="0"/>
              <a:t>Consider the data values of two attributes</a:t>
            </a:r>
          </a:p>
          <a:p>
            <a:pPr>
              <a:buNone/>
            </a:pPr>
            <a:r>
              <a:rPr lang="en-US" dirty="0"/>
              <a:t>1. Attribute 1 values : 44, 46, 48, 45, and 47</a:t>
            </a:r>
          </a:p>
          <a:p>
            <a:pPr>
              <a:buNone/>
            </a:pPr>
            <a:r>
              <a:rPr lang="en-US" dirty="0"/>
              <a:t>2. Attribute 2 values : 34, 46, 59, 39, and 52</a:t>
            </a:r>
          </a:p>
          <a:p>
            <a:r>
              <a:rPr lang="en-US" dirty="0"/>
              <a:t>Both the set of values have a mean and median of 46.</a:t>
            </a:r>
          </a:p>
          <a:p>
            <a:r>
              <a:rPr lang="en-US" b="1" dirty="0"/>
              <a:t>Attr1 is more clustered</a:t>
            </a:r>
          </a:p>
          <a:p>
            <a:r>
              <a:rPr lang="en-US" b="1" dirty="0"/>
              <a:t>Attr2 is </a:t>
            </a:r>
            <a:r>
              <a:rPr lang="en-US" b="1" dirty="0" err="1"/>
              <a:t>spreaded</a:t>
            </a:r>
            <a:r>
              <a:rPr lang="en-US" b="1" dirty="0"/>
              <a:t> or dispersed.</a:t>
            </a:r>
          </a:p>
          <a:p>
            <a:pPr>
              <a:buNone/>
            </a:pPr>
            <a:r>
              <a:rPr lang="en-US" b="1" dirty="0"/>
              <a:t>To measure the extent of dispersion of a data</a:t>
            </a:r>
            <a:r>
              <a:rPr lang="en-US" dirty="0"/>
              <a:t>, or to find out how much the different values of a data are spread out, the variance of the data is measured.</a:t>
            </a:r>
          </a:p>
          <a:p>
            <a:r>
              <a:rPr lang="en-US" b="1" dirty="0"/>
              <a:t>Larger value of variance </a:t>
            </a:r>
            <a:r>
              <a:rPr lang="en-US" dirty="0"/>
              <a:t>or standard deviation </a:t>
            </a:r>
            <a:r>
              <a:rPr lang="en-US" b="1" dirty="0"/>
              <a:t>indicates more dispersion in the data </a:t>
            </a:r>
            <a:r>
              <a:rPr lang="en-US" dirty="0"/>
              <a:t>and vice versa</a:t>
            </a:r>
            <a:endParaRPr lang="en-US"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90600" y="609600"/>
            <a:ext cx="5372100" cy="12477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219200" y="2209800"/>
            <a:ext cx="4895850" cy="4000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609600" y="3429000"/>
            <a:ext cx="5600700" cy="1838325"/>
          </a:xfrm>
          <a:prstGeom prst="rect">
            <a:avLst/>
          </a:prstGeom>
          <a:noFill/>
          <a:ln w="9525">
            <a:noFill/>
            <a:miter lim="800000"/>
            <a:headEnd/>
            <a:tailEnd/>
          </a:ln>
          <a:effectLst/>
        </p:spPr>
      </p:pic>
      <p:sp>
        <p:nvSpPr>
          <p:cNvPr id="7" name="Rectangle 6"/>
          <p:cNvSpPr/>
          <p:nvPr/>
        </p:nvSpPr>
        <p:spPr>
          <a:xfrm>
            <a:off x="228600" y="304800"/>
            <a:ext cx="1621726" cy="369332"/>
          </a:xfrm>
          <a:prstGeom prst="rect">
            <a:avLst/>
          </a:prstGeom>
        </p:spPr>
        <p:txBody>
          <a:bodyPr wrap="none">
            <a:spAutoFit/>
          </a:bodyPr>
          <a:lstStyle/>
          <a:p>
            <a:r>
              <a:rPr lang="en-US" b="1" u="sng" dirty="0"/>
              <a:t>For attribute 1,</a:t>
            </a:r>
          </a:p>
        </p:txBody>
      </p:sp>
      <p:sp>
        <p:nvSpPr>
          <p:cNvPr id="8" name="Rectangle 7"/>
          <p:cNvSpPr/>
          <p:nvPr/>
        </p:nvSpPr>
        <p:spPr>
          <a:xfrm>
            <a:off x="304800" y="2971800"/>
            <a:ext cx="1621726" cy="369332"/>
          </a:xfrm>
          <a:prstGeom prst="rect">
            <a:avLst/>
          </a:prstGeom>
        </p:spPr>
        <p:txBody>
          <a:bodyPr wrap="none">
            <a:spAutoFit/>
          </a:bodyPr>
          <a:lstStyle/>
          <a:p>
            <a:r>
              <a:rPr lang="en-US" b="1" u="sng" dirty="0"/>
              <a:t>For attribute 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915400" cy="6629400"/>
          </a:xfrm>
        </p:spPr>
        <p:txBody>
          <a:bodyPr>
            <a:normAutofit fontScale="55000" lnSpcReduction="20000"/>
          </a:bodyPr>
          <a:lstStyle/>
          <a:p>
            <a:pPr>
              <a:buNone/>
            </a:pPr>
            <a:r>
              <a:rPr lang="en-US" b="1" u="sng" dirty="0"/>
              <a:t>Measuring data value position:</a:t>
            </a:r>
          </a:p>
          <a:p>
            <a:r>
              <a:rPr lang="en-US" dirty="0"/>
              <a:t>When the data values of an attribute are </a:t>
            </a:r>
            <a:r>
              <a:rPr lang="en-US" b="1" dirty="0"/>
              <a:t>arranged in an increasing order</a:t>
            </a:r>
            <a:r>
              <a:rPr lang="en-US" dirty="0"/>
              <a:t>, we have seen earlier that </a:t>
            </a:r>
            <a:r>
              <a:rPr lang="en-US" b="1" dirty="0"/>
              <a:t>median gives the central data value</a:t>
            </a:r>
            <a:r>
              <a:rPr lang="en-US" dirty="0"/>
              <a:t>, which </a:t>
            </a:r>
            <a:r>
              <a:rPr lang="en-US" b="1" dirty="0"/>
              <a:t>divides the entire data set into two halves</a:t>
            </a:r>
            <a:r>
              <a:rPr lang="en-US" dirty="0"/>
              <a:t>.</a:t>
            </a:r>
          </a:p>
          <a:p>
            <a:r>
              <a:rPr lang="en-US" dirty="0"/>
              <a:t> Similarly, if the first half of the data is divided into two halves so that each half consists of one-quarter of the data set, then that median of the first half is known as </a:t>
            </a:r>
            <a:r>
              <a:rPr lang="en-US" b="1" dirty="0"/>
              <a:t>first quartile or Q1 </a:t>
            </a:r>
            <a:r>
              <a:rPr lang="en-US" dirty="0"/>
              <a:t>.</a:t>
            </a:r>
          </a:p>
          <a:p>
            <a:r>
              <a:rPr lang="en-US" dirty="0"/>
              <a:t> In the same way, if the second half of the data is divided into two halves, then that median of the second half is known as </a:t>
            </a:r>
            <a:r>
              <a:rPr lang="en-US" b="1" dirty="0"/>
              <a:t>third quartile or Q3</a:t>
            </a:r>
            <a:r>
              <a:rPr lang="en-US" dirty="0"/>
              <a:t> . The </a:t>
            </a:r>
            <a:r>
              <a:rPr lang="en-US" b="1" dirty="0"/>
              <a:t>overall median is also known as second quartile or Q2 </a:t>
            </a:r>
            <a:r>
              <a:rPr lang="en-US" dirty="0"/>
              <a:t>. </a:t>
            </a:r>
          </a:p>
          <a:p>
            <a:r>
              <a:rPr lang="en-US" dirty="0"/>
              <a:t>So, </a:t>
            </a:r>
            <a:r>
              <a:rPr lang="en-US" b="1" dirty="0"/>
              <a:t>any data set has five values </a:t>
            </a:r>
            <a:r>
              <a:rPr lang="en-US" dirty="0"/>
              <a:t>- minimum, first quartile (Q1), median (Q2), third quartile (Q3),and maximum.</a:t>
            </a:r>
          </a:p>
          <a:p>
            <a:r>
              <a:rPr lang="en-US" b="1" dirty="0" err="1"/>
              <a:t>Quantiles</a:t>
            </a:r>
            <a:r>
              <a:rPr lang="en-US" b="1" dirty="0"/>
              <a:t> refer to specific points in a data set which divide the data set into equal parts or equally sized quantities.</a:t>
            </a:r>
          </a:p>
          <a:p>
            <a:r>
              <a:rPr lang="en-US" dirty="0"/>
              <a:t>There are specific variants of </a:t>
            </a:r>
            <a:r>
              <a:rPr lang="en-US" dirty="0" err="1"/>
              <a:t>quantile</a:t>
            </a:r>
            <a:r>
              <a:rPr lang="en-US" dirty="0"/>
              <a:t>, the one dividing data set into four parts being termed as</a:t>
            </a:r>
            <a:r>
              <a:rPr lang="en-US" b="1" dirty="0"/>
              <a:t> quartile</a:t>
            </a:r>
            <a:r>
              <a:rPr lang="en-US" dirty="0"/>
              <a:t>. Another such popular variant is </a:t>
            </a:r>
            <a:r>
              <a:rPr lang="en-US" b="1" dirty="0"/>
              <a:t>percentil</a:t>
            </a:r>
            <a:r>
              <a:rPr lang="en-US" dirty="0"/>
              <a:t>e, which divides the data set into 100 parts. </a:t>
            </a:r>
            <a:r>
              <a:rPr lang="en-US" b="1" dirty="0"/>
              <a:t>Quintile :into 5</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610600" cy="5867400"/>
          </a:xfrm>
        </p:spPr>
        <p:txBody>
          <a:bodyPr>
            <a:normAutofit/>
          </a:bodyPr>
          <a:lstStyle/>
          <a:p>
            <a:r>
              <a:rPr lang="en-US" dirty="0"/>
              <a:t>we still </a:t>
            </a:r>
            <a:r>
              <a:rPr lang="en-US" b="1" dirty="0"/>
              <a:t>cannot ascertain whether there is any</a:t>
            </a:r>
          </a:p>
          <a:p>
            <a:pPr>
              <a:buNone/>
            </a:pPr>
            <a:r>
              <a:rPr lang="en-US" b="1" dirty="0"/>
              <a:t>outlier present in the data</a:t>
            </a:r>
            <a:r>
              <a:rPr lang="en-US" dirty="0"/>
              <a:t>. </a:t>
            </a:r>
            <a:endParaRPr lang="en-US" dirty="0" smtClean="0"/>
          </a:p>
          <a:p>
            <a:r>
              <a:rPr lang="en-US" dirty="0" smtClean="0"/>
              <a:t>For </a:t>
            </a:r>
            <a:r>
              <a:rPr lang="en-US" dirty="0"/>
              <a:t>that, we can better </a:t>
            </a:r>
            <a:r>
              <a:rPr lang="en-US" b="1" dirty="0"/>
              <a:t>adopt </a:t>
            </a:r>
            <a:r>
              <a:rPr lang="en-US" b="1" dirty="0" smtClean="0"/>
              <a:t>some means </a:t>
            </a:r>
            <a:r>
              <a:rPr lang="en-US" b="1" dirty="0"/>
              <a:t>to visualize the data.</a:t>
            </a:r>
            <a:r>
              <a:rPr lang="en-US" dirty="0"/>
              <a:t> </a:t>
            </a:r>
            <a:endParaRPr lang="en-US" dirty="0" smtClean="0"/>
          </a:p>
          <a:p>
            <a:r>
              <a:rPr lang="en-US" dirty="0" smtClean="0"/>
              <a:t>Box </a:t>
            </a:r>
            <a:r>
              <a:rPr lang="en-US" dirty="0"/>
              <a:t>plot is an </a:t>
            </a:r>
            <a:r>
              <a:rPr lang="en-US" dirty="0" smtClean="0"/>
              <a:t>excellent visualization </a:t>
            </a:r>
            <a:r>
              <a:rPr lang="en-US" dirty="0"/>
              <a:t>medium for numeric data</a:t>
            </a:r>
            <a:r>
              <a:rPr lang="en-US" dirty="0" smtClean="0"/>
              <a:t>.</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Plotting and exploring numerical data</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dirty="0" smtClean="0"/>
              <a:t>Box plots:</a:t>
            </a:r>
          </a:p>
          <a:p>
            <a:r>
              <a:rPr lang="en-US" dirty="0" smtClean="0"/>
              <a:t>Have fairly clear understanding of the data set attributes in </a:t>
            </a:r>
            <a:r>
              <a:rPr lang="en-US" b="1" dirty="0" smtClean="0"/>
              <a:t>terms of spread and central tendency</a:t>
            </a:r>
            <a:r>
              <a:rPr lang="en-US" dirty="0" smtClean="0"/>
              <a:t>.</a:t>
            </a:r>
          </a:p>
          <a:p>
            <a:r>
              <a:rPr lang="en-US" dirty="0" smtClean="0"/>
              <a:t>The box plot (</a:t>
            </a:r>
            <a:r>
              <a:rPr lang="en-US" b="1" dirty="0" smtClean="0"/>
              <a:t>also called box and whisker plot</a:t>
            </a:r>
            <a:r>
              <a:rPr lang="en-US" dirty="0" smtClean="0"/>
              <a:t>) gives a standard visualization of the </a:t>
            </a:r>
            <a:r>
              <a:rPr lang="en-US" b="1" dirty="0" smtClean="0"/>
              <a:t>five-number summary statistics </a:t>
            </a:r>
            <a:r>
              <a:rPr lang="en-US" dirty="0" smtClean="0"/>
              <a:t>of a data, namely </a:t>
            </a:r>
            <a:r>
              <a:rPr lang="en-US" b="1" dirty="0" smtClean="0"/>
              <a:t>minimum, first quartile (Q1), median (Q2), third quartile (Q3), and maximum</a:t>
            </a:r>
            <a:r>
              <a:rPr lang="en-US" dirty="0" smtClean="0"/>
              <a:t>. </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704975" y="457200"/>
            <a:ext cx="5734050" cy="5943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descr="https://www.simplilearn.com/ice9/free_resources_article_thumb/AIvsML.png"/>
          <p:cNvPicPr>
            <a:picLocks noChangeAspect="1" noChangeArrowheads="1"/>
          </p:cNvPicPr>
          <p:nvPr/>
        </p:nvPicPr>
        <p:blipFill>
          <a:blip r:embed="rId2"/>
          <a:srcRect/>
          <a:stretch>
            <a:fillRect/>
          </a:stretch>
        </p:blipFill>
        <p:spPr bwMode="auto">
          <a:xfrm>
            <a:off x="228600" y="685800"/>
            <a:ext cx="9001699" cy="403860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sp>
        <p:nvSpPr>
          <p:cNvPr id="3" name="Content Placeholder 2"/>
          <p:cNvSpPr>
            <a:spLocks noGrp="1"/>
          </p:cNvSpPr>
          <p:nvPr>
            <p:ph idx="1"/>
          </p:nvPr>
        </p:nvSpPr>
        <p:spPr>
          <a:xfrm>
            <a:off x="381000" y="1219200"/>
            <a:ext cx="8610600" cy="5334000"/>
          </a:xfrm>
        </p:spPr>
        <p:txBody>
          <a:bodyPr>
            <a:normAutofit fontScale="55000" lnSpcReduction="20000"/>
          </a:bodyPr>
          <a:lstStyle/>
          <a:p>
            <a:r>
              <a:rPr lang="en-US" dirty="0" smtClean="0"/>
              <a:t>Histogram is another plot which helps in effective visualization of numeric attributes.</a:t>
            </a:r>
          </a:p>
          <a:p>
            <a:r>
              <a:rPr lang="en-US" dirty="0" smtClean="0"/>
              <a:t> It helps in understanding the </a:t>
            </a:r>
            <a:r>
              <a:rPr lang="en-US" b="1" dirty="0" smtClean="0"/>
              <a:t>distribution of a numeric data into series of intervals</a:t>
            </a:r>
            <a:r>
              <a:rPr lang="en-US" dirty="0" smtClean="0"/>
              <a:t>, also termed as ‘</a:t>
            </a:r>
            <a:r>
              <a:rPr lang="en-US" b="1" dirty="0" smtClean="0"/>
              <a:t>bins</a:t>
            </a:r>
            <a:r>
              <a:rPr lang="en-US" dirty="0" smtClean="0"/>
              <a:t>’. </a:t>
            </a:r>
          </a:p>
          <a:p>
            <a:pPr>
              <a:buNone/>
            </a:pPr>
            <a:r>
              <a:rPr lang="en-US" dirty="0" smtClean="0"/>
              <a:t>The important difference between histogram and box plot is </a:t>
            </a:r>
          </a:p>
          <a:p>
            <a:r>
              <a:rPr lang="en-US" dirty="0" smtClean="0"/>
              <a:t>The focus of histogram is to </a:t>
            </a:r>
            <a:r>
              <a:rPr lang="en-US" b="1" dirty="0" smtClean="0"/>
              <a:t>plot ranges of data values </a:t>
            </a:r>
            <a:r>
              <a:rPr lang="en-US" dirty="0" smtClean="0"/>
              <a:t>(acting as ‘bins’), the number of data elements in each range will depend on the data distribution. </a:t>
            </a:r>
            <a:r>
              <a:rPr lang="en-US" dirty="0" smtClean="0"/>
              <a:t>Based </a:t>
            </a:r>
            <a:r>
              <a:rPr lang="en-US" dirty="0" smtClean="0"/>
              <a:t>on that, the size of each bar corresponding to the different ranges will vary. </a:t>
            </a:r>
          </a:p>
          <a:p>
            <a:r>
              <a:rPr lang="en-US" dirty="0" smtClean="0"/>
              <a:t>The focus of box plot is </a:t>
            </a:r>
            <a:r>
              <a:rPr lang="en-US" b="1" dirty="0" smtClean="0"/>
              <a:t>to divide the data elements in a data set into four equal </a:t>
            </a:r>
            <a:r>
              <a:rPr lang="en-US" dirty="0" smtClean="0"/>
              <a:t>portions, such that each portion contains an equal number of data elements.</a:t>
            </a:r>
          </a:p>
          <a:p>
            <a:r>
              <a:rPr lang="en-US" dirty="0" smtClean="0"/>
              <a:t>Histograms </a:t>
            </a:r>
            <a:r>
              <a:rPr lang="en-US" b="1" dirty="0" smtClean="0"/>
              <a:t>might be of different shapes </a:t>
            </a:r>
            <a:r>
              <a:rPr lang="en-US" dirty="0" smtClean="0"/>
              <a:t>depending on the nature of the data, e.g. </a:t>
            </a:r>
            <a:r>
              <a:rPr lang="en-US" dirty="0" err="1" smtClean="0"/>
              <a:t>skewness</a:t>
            </a:r>
            <a:r>
              <a:rPr lang="en-US" dirty="0" smtClean="0"/>
              <a:t>.</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190625" y="914400"/>
            <a:ext cx="6762750" cy="50292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Skewness and Kurtosis |Shape of data: Skewness and Kurtosis"/>
          <p:cNvPicPr>
            <a:picLocks noChangeAspect="1" noChangeArrowheads="1"/>
          </p:cNvPicPr>
          <p:nvPr/>
        </p:nvPicPr>
        <p:blipFill>
          <a:blip r:embed="rId2"/>
          <a:srcRect/>
          <a:stretch>
            <a:fillRect/>
          </a:stretch>
        </p:blipFill>
        <p:spPr bwMode="auto">
          <a:xfrm>
            <a:off x="457200" y="1752600"/>
            <a:ext cx="7029450" cy="4124326"/>
          </a:xfrm>
          <a:prstGeom prst="rect">
            <a:avLst/>
          </a:prstGeom>
          <a:noFill/>
        </p:spPr>
      </p:pic>
      <p:sp>
        <p:nvSpPr>
          <p:cNvPr id="7172" name="AutoShape 4" descr="What is Skewness in Statistics? | Statistics for Data Sci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4386" name="Picture 2" descr="What is Skewness in Statistics? | Statistics for Data Science"/>
          <p:cNvPicPr>
            <a:picLocks noChangeAspect="1" noChangeArrowheads="1"/>
          </p:cNvPicPr>
          <p:nvPr/>
        </p:nvPicPr>
        <p:blipFill>
          <a:blip r:embed="rId2"/>
          <a:srcRect/>
          <a:stretch>
            <a:fillRect/>
          </a:stretch>
        </p:blipFill>
        <p:spPr bwMode="auto">
          <a:xfrm>
            <a:off x="152400" y="1066800"/>
            <a:ext cx="9087902" cy="5029199"/>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333500" y="166688"/>
            <a:ext cx="6477000" cy="6524625"/>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categorical data</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We have seen there are </a:t>
            </a:r>
            <a:r>
              <a:rPr lang="en-US" b="1" dirty="0" smtClean="0"/>
              <a:t>multiple ways to explore numeric </a:t>
            </a:r>
            <a:r>
              <a:rPr lang="en-US" dirty="0" smtClean="0"/>
              <a:t>data. </a:t>
            </a:r>
            <a:endParaRPr lang="en-US" dirty="0" smtClean="0"/>
          </a:p>
          <a:p>
            <a:pPr>
              <a:buNone/>
            </a:pPr>
            <a:r>
              <a:rPr lang="en-US" dirty="0" smtClean="0"/>
              <a:t>Exploring categorical:</a:t>
            </a:r>
            <a:endParaRPr lang="en-US" dirty="0" smtClean="0"/>
          </a:p>
          <a:p>
            <a:r>
              <a:rPr lang="en-US" dirty="0" smtClean="0"/>
              <a:t>In the Auto MPG data set, attribute ‘</a:t>
            </a:r>
            <a:r>
              <a:rPr lang="en-US" b="1" dirty="0" smtClean="0"/>
              <a:t>car.name’ is categorical </a:t>
            </a:r>
            <a:r>
              <a:rPr lang="en-US" dirty="0" smtClean="0"/>
              <a:t>in nature. </a:t>
            </a:r>
          </a:p>
          <a:p>
            <a:r>
              <a:rPr lang="en-US" dirty="0" smtClean="0"/>
              <a:t>Also</a:t>
            </a:r>
            <a:r>
              <a:rPr lang="en-US" dirty="0" smtClean="0"/>
              <a:t>, </a:t>
            </a:r>
            <a:r>
              <a:rPr lang="en-US" b="1" dirty="0" smtClean="0"/>
              <a:t>may </a:t>
            </a:r>
            <a:r>
              <a:rPr lang="en-US" b="1" dirty="0" smtClean="0"/>
              <a:t>consider ‘cylinders’ as a categorical variable instead </a:t>
            </a:r>
            <a:r>
              <a:rPr lang="en-US" dirty="0" smtClean="0"/>
              <a:t>of a numeric variable</a:t>
            </a:r>
            <a:r>
              <a:rPr lang="en-US" dirty="0" smtClean="0"/>
              <a:t>.</a:t>
            </a:r>
          </a:p>
          <a:p>
            <a:r>
              <a:rPr lang="en-US" dirty="0" smtClean="0"/>
              <a:t>First, </a:t>
            </a:r>
            <a:r>
              <a:rPr lang="en-US" b="1" dirty="0" smtClean="0"/>
              <a:t>finding how </a:t>
            </a:r>
            <a:r>
              <a:rPr lang="en-US" b="1" dirty="0" smtClean="0"/>
              <a:t>many unique names</a:t>
            </a:r>
            <a:r>
              <a:rPr lang="en-US" dirty="0" smtClean="0"/>
              <a:t> are there for the attribute ‘car </a:t>
            </a:r>
            <a:r>
              <a:rPr lang="en-US" dirty="0" smtClean="0"/>
              <a:t>name’ and ‘cylinders’ attributes</a:t>
            </a:r>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590800" y="455927"/>
            <a:ext cx="4800600" cy="6402073"/>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1447800"/>
          </a:xfrm>
        </p:spPr>
        <p:txBody>
          <a:bodyPr>
            <a:normAutofit fontScale="70000" lnSpcReduction="20000"/>
          </a:bodyPr>
          <a:lstStyle/>
          <a:p>
            <a:r>
              <a:rPr lang="en-US" dirty="0" smtClean="0"/>
              <a:t>look for a little more details and want to get a table consisting </a:t>
            </a:r>
            <a:r>
              <a:rPr lang="en-US" b="1" dirty="0" smtClean="0"/>
              <a:t>the categories of the attribute </a:t>
            </a:r>
            <a:r>
              <a:rPr lang="en-US" dirty="0" smtClean="0"/>
              <a:t>and </a:t>
            </a:r>
            <a:r>
              <a:rPr lang="en-US" b="1" dirty="0" smtClean="0"/>
              <a:t>count of the data elements </a:t>
            </a:r>
            <a:r>
              <a:rPr lang="en-US" dirty="0" smtClean="0"/>
              <a:t>falling into that category</a:t>
            </a:r>
            <a:endParaRPr lang="en-US" dirty="0"/>
          </a:p>
        </p:txBody>
      </p:sp>
      <p:pic>
        <p:nvPicPr>
          <p:cNvPr id="2050" name="Picture 2"/>
          <p:cNvPicPr>
            <a:picLocks noChangeAspect="1" noChangeArrowheads="1"/>
          </p:cNvPicPr>
          <p:nvPr/>
        </p:nvPicPr>
        <p:blipFill>
          <a:blip r:embed="rId2"/>
          <a:srcRect b="10112"/>
          <a:stretch>
            <a:fillRect/>
          </a:stretch>
        </p:blipFill>
        <p:spPr bwMode="auto">
          <a:xfrm>
            <a:off x="304799" y="1676400"/>
            <a:ext cx="8336915" cy="2895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85799" y="4362450"/>
            <a:ext cx="8186208" cy="226695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1905000"/>
          </a:xfrm>
        </p:spPr>
        <p:txBody>
          <a:bodyPr>
            <a:normAutofit fontScale="62500" lnSpcReduction="20000"/>
          </a:bodyPr>
          <a:lstStyle/>
          <a:p>
            <a:r>
              <a:rPr lang="en-US" dirty="0" smtClean="0"/>
              <a:t>In the same way, we may also be interested to </a:t>
            </a:r>
            <a:r>
              <a:rPr lang="en-US" b="1" dirty="0" smtClean="0"/>
              <a:t>know the proportion (or percentage) of count of data elements </a:t>
            </a:r>
            <a:r>
              <a:rPr lang="en-US" dirty="0" smtClean="0"/>
              <a:t>belonging to a category. </a:t>
            </a:r>
            <a:endParaRPr lang="en-US" dirty="0" smtClean="0"/>
          </a:p>
          <a:p>
            <a:r>
              <a:rPr lang="en-US" dirty="0" smtClean="0"/>
              <a:t>Say</a:t>
            </a:r>
            <a:r>
              <a:rPr lang="en-US" dirty="0" smtClean="0"/>
              <a:t>, e.g., for the attributes ‘cylinders’, the proportion of data elements belonging to the category 4 is 204 ÷ 398 = 0.513, i.e. 51.3%.</a:t>
            </a:r>
            <a:endParaRPr lang="en-US" dirty="0"/>
          </a:p>
        </p:txBody>
      </p:sp>
      <p:pic>
        <p:nvPicPr>
          <p:cNvPr id="3074" name="Picture 2"/>
          <p:cNvPicPr>
            <a:picLocks noChangeAspect="1" noChangeArrowheads="1"/>
          </p:cNvPicPr>
          <p:nvPr/>
        </p:nvPicPr>
        <p:blipFill>
          <a:blip r:embed="rId2"/>
          <a:srcRect/>
          <a:stretch>
            <a:fillRect/>
          </a:stretch>
        </p:blipFill>
        <p:spPr bwMode="auto">
          <a:xfrm>
            <a:off x="1485900" y="2324100"/>
            <a:ext cx="6172200" cy="2209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371600" y="4648200"/>
            <a:ext cx="6457950" cy="180975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305800" cy="5745163"/>
          </a:xfrm>
        </p:spPr>
        <p:txBody>
          <a:bodyPr>
            <a:normAutofit fontScale="70000" lnSpcReduction="20000"/>
          </a:bodyPr>
          <a:lstStyle/>
          <a:p>
            <a:r>
              <a:rPr lang="en-US" dirty="0" smtClean="0"/>
              <a:t>Mode of a data is the </a:t>
            </a:r>
            <a:r>
              <a:rPr lang="en-US" b="1" dirty="0" smtClean="0"/>
              <a:t>data value which appears most often</a:t>
            </a:r>
            <a:r>
              <a:rPr lang="en-US" dirty="0" smtClean="0"/>
              <a:t>. </a:t>
            </a:r>
            <a:endParaRPr lang="en-US" dirty="0" smtClean="0"/>
          </a:p>
          <a:p>
            <a:r>
              <a:rPr lang="en-US" dirty="0" smtClean="0"/>
              <a:t>In </a:t>
            </a:r>
            <a:r>
              <a:rPr lang="en-US" dirty="0" smtClean="0"/>
              <a:t>context of categorical attribute, it is the category which has highest number of data values</a:t>
            </a:r>
            <a:r>
              <a:rPr lang="en-US" dirty="0" smtClean="0"/>
              <a:t>.</a:t>
            </a:r>
          </a:p>
          <a:p>
            <a:r>
              <a:rPr lang="en-US" dirty="0" smtClean="0"/>
              <a:t> </a:t>
            </a:r>
            <a:r>
              <a:rPr lang="en-US" dirty="0" smtClean="0"/>
              <a:t>Since </a:t>
            </a:r>
            <a:r>
              <a:rPr lang="en-US" b="1" dirty="0" smtClean="0"/>
              <a:t>mean and median cannot be applied for categorical variables</a:t>
            </a:r>
            <a:r>
              <a:rPr lang="en-US" dirty="0" smtClean="0"/>
              <a:t>, mode is </a:t>
            </a:r>
            <a:r>
              <a:rPr lang="en-US" b="1" dirty="0" smtClean="0"/>
              <a:t>the sole measure of central tendency. </a:t>
            </a:r>
            <a:endParaRPr lang="en-US" b="1" dirty="0" smtClean="0"/>
          </a:p>
          <a:p>
            <a:r>
              <a:rPr lang="en-US" dirty="0" smtClean="0"/>
              <a:t>An </a:t>
            </a:r>
            <a:r>
              <a:rPr lang="en-US" b="1" dirty="0" smtClean="0"/>
              <a:t>attribute may have one or more modes</a:t>
            </a:r>
            <a:r>
              <a:rPr lang="en-US" dirty="0" smtClean="0"/>
              <a:t>. </a:t>
            </a:r>
            <a:endParaRPr lang="en-US" dirty="0" smtClean="0"/>
          </a:p>
          <a:p>
            <a:r>
              <a:rPr lang="en-US" dirty="0" smtClean="0"/>
              <a:t>Frequency </a:t>
            </a:r>
            <a:r>
              <a:rPr lang="en-US" dirty="0" smtClean="0"/>
              <a:t>distribution of an attribute having single mode is called ‘</a:t>
            </a:r>
            <a:r>
              <a:rPr lang="en-US" b="1" dirty="0" err="1" smtClean="0"/>
              <a:t>unimodal</a:t>
            </a:r>
            <a:r>
              <a:rPr lang="en-US" b="1" dirty="0" smtClean="0"/>
              <a:t>’.</a:t>
            </a:r>
          </a:p>
          <a:p>
            <a:r>
              <a:rPr lang="en-US" dirty="0" smtClean="0"/>
              <a:t> </a:t>
            </a:r>
            <a:r>
              <a:rPr lang="en-US" dirty="0" smtClean="0"/>
              <a:t>two modes are called ‘</a:t>
            </a:r>
            <a:r>
              <a:rPr lang="en-US" b="1" dirty="0" smtClean="0"/>
              <a:t>bimodal’ </a:t>
            </a:r>
            <a:endParaRPr lang="en-US" b="1" dirty="0" smtClean="0"/>
          </a:p>
          <a:p>
            <a:r>
              <a:rPr lang="en-US" dirty="0" smtClean="0"/>
              <a:t>multiple </a:t>
            </a:r>
            <a:r>
              <a:rPr lang="en-US" dirty="0" smtClean="0"/>
              <a:t>modes are called ‘</a:t>
            </a:r>
            <a:r>
              <a:rPr lang="en-US" b="1" dirty="0" smtClean="0"/>
              <a:t>multimodal’.</a:t>
            </a:r>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3101</TotalTime>
  <Words>7914</Words>
  <Application>Microsoft Office PowerPoint</Application>
  <PresentationFormat>On-screen Show (4:3)</PresentationFormat>
  <Paragraphs>647</Paragraphs>
  <Slides>134</Slides>
  <Notes>3</Notes>
  <HiddenSlides>0</HiddenSlides>
  <MMClips>0</MMClip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Office Theme</vt:lpstr>
      <vt:lpstr>Machine Learning</vt:lpstr>
      <vt:lpstr>Slide 2</vt:lpstr>
      <vt:lpstr>Slide 3</vt:lpstr>
      <vt:lpstr>Slide 4</vt:lpstr>
      <vt:lpstr>v</vt:lpstr>
      <vt:lpstr>Slide 6</vt:lpstr>
      <vt:lpstr>AI/ML/DL/DS</vt:lpstr>
      <vt:lpstr>Slide 8</vt:lpstr>
      <vt:lpstr>Slide 9</vt:lpstr>
      <vt:lpstr>Why now?</vt:lpstr>
      <vt:lpstr>History </vt:lpstr>
      <vt:lpstr>Slide 12</vt:lpstr>
      <vt:lpstr>WHAT IS HUMAN LEARNING?</vt:lpstr>
      <vt:lpstr>Slide 14</vt:lpstr>
      <vt:lpstr>What is machine learning?</vt:lpstr>
      <vt:lpstr>Slide 16</vt:lpstr>
      <vt:lpstr>How machine learns ?</vt:lpstr>
      <vt:lpstr>Slide 18</vt:lpstr>
      <vt:lpstr>How do machines learn?</vt:lpstr>
      <vt:lpstr>Slide 20</vt:lpstr>
      <vt:lpstr>Slide 21</vt:lpstr>
      <vt:lpstr>Well-posed learning problem</vt:lpstr>
      <vt:lpstr> Terminologies of Machine Learning </vt:lpstr>
      <vt:lpstr>Types of machine Learning</vt:lpstr>
      <vt:lpstr>Slide 25</vt:lpstr>
      <vt:lpstr>Supervised Learning</vt:lpstr>
      <vt:lpstr>Slide 27</vt:lpstr>
      <vt:lpstr>Supervised</vt:lpstr>
      <vt:lpstr>Slide 29</vt:lpstr>
      <vt:lpstr>Types of problems in supervised </vt:lpstr>
      <vt:lpstr>Slide 31</vt:lpstr>
      <vt:lpstr>Slide 32</vt:lpstr>
      <vt:lpstr>Slide 33</vt:lpstr>
      <vt:lpstr>Slide 34</vt:lpstr>
      <vt:lpstr>Classification</vt:lpstr>
      <vt:lpstr>Regression </vt:lpstr>
      <vt:lpstr>Slide 37</vt:lpstr>
      <vt:lpstr>Unsupervised </vt:lpstr>
      <vt:lpstr>Slide 39</vt:lpstr>
      <vt:lpstr>Types of problems</vt:lpstr>
      <vt:lpstr>Slide 41</vt:lpstr>
      <vt:lpstr>Slide 42</vt:lpstr>
      <vt:lpstr>Slide 43</vt:lpstr>
      <vt:lpstr>Unsupervised</vt:lpstr>
      <vt:lpstr>Slide 45</vt:lpstr>
      <vt:lpstr>Slide 46</vt:lpstr>
      <vt:lpstr>Reinforcement</vt:lpstr>
      <vt:lpstr>Slide 48</vt:lpstr>
      <vt:lpstr>reinforcement</vt:lpstr>
      <vt:lpstr>Slide 50</vt:lpstr>
      <vt:lpstr>Slide 51</vt:lpstr>
      <vt:lpstr>Slide 52</vt:lpstr>
      <vt:lpstr>Slide 53</vt:lpstr>
      <vt:lpstr>Slide 54</vt:lpstr>
      <vt:lpstr>Slide 55</vt:lpstr>
      <vt:lpstr>Slide 56</vt:lpstr>
      <vt:lpstr>Limitation of ML</vt:lpstr>
      <vt:lpstr>Slide 58</vt:lpstr>
      <vt:lpstr>LANGUAGES/TOOLS IN MACHINE LEARNING: </vt:lpstr>
      <vt:lpstr>Best python IDEs</vt:lpstr>
      <vt:lpstr>Slide 61</vt:lpstr>
      <vt:lpstr>Preparing to Model</vt:lpstr>
      <vt:lpstr>Slide 63</vt:lpstr>
      <vt:lpstr>Slide 64</vt:lpstr>
      <vt:lpstr>Slide 65</vt:lpstr>
      <vt:lpstr>Slide 66</vt:lpstr>
      <vt:lpstr>BASIC TYPES OF DATA IN MACHINE LEARNING</vt:lpstr>
      <vt:lpstr>Slide 68</vt:lpstr>
      <vt:lpstr>Slide 69</vt:lpstr>
      <vt:lpstr>Slide 70</vt:lpstr>
      <vt:lpstr>Slide 71</vt:lpstr>
      <vt:lpstr>Slide 72</vt:lpstr>
      <vt:lpstr>Slide 73</vt:lpstr>
      <vt:lpstr>Slide 74</vt:lpstr>
      <vt:lpstr>Slide 75</vt:lpstr>
      <vt:lpstr>Slide 76</vt:lpstr>
      <vt:lpstr>Slide 77</vt:lpstr>
      <vt:lpstr>Slide 78</vt:lpstr>
      <vt:lpstr>Exploring numerical data</vt:lpstr>
      <vt:lpstr>Slide 80</vt:lpstr>
      <vt:lpstr>Slide 81</vt:lpstr>
      <vt:lpstr>Slide 82</vt:lpstr>
      <vt:lpstr>Slide 83</vt:lpstr>
      <vt:lpstr>Slide 84</vt:lpstr>
      <vt:lpstr>Slide 85</vt:lpstr>
      <vt:lpstr>Slide 86</vt:lpstr>
      <vt:lpstr>Slide 87</vt:lpstr>
      <vt:lpstr>Plotting and exploring numerical data</vt:lpstr>
      <vt:lpstr>Slide 89</vt:lpstr>
      <vt:lpstr>Histogram</vt:lpstr>
      <vt:lpstr>Slide 91</vt:lpstr>
      <vt:lpstr>Slide 92</vt:lpstr>
      <vt:lpstr>Slide 93</vt:lpstr>
      <vt:lpstr>Slide 94</vt:lpstr>
      <vt:lpstr>Exploring categorical data</vt:lpstr>
      <vt:lpstr>Slide 96</vt:lpstr>
      <vt:lpstr>Slide 97</vt:lpstr>
      <vt:lpstr>Slide 98</vt:lpstr>
      <vt:lpstr>Slide 99</vt:lpstr>
      <vt:lpstr>Exploring relationship between variable</vt:lpstr>
      <vt:lpstr>Slide 101</vt:lpstr>
      <vt:lpstr>Slide 102</vt:lpstr>
      <vt:lpstr>Slide 103</vt:lpstr>
      <vt:lpstr>Two-way cross-tabulations</vt:lpstr>
      <vt:lpstr>Slide 105</vt:lpstr>
      <vt:lpstr>Correlation Matrix </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What is machine learning? </vt:lpstr>
      <vt:lpstr>Machine Learning vs. Deep Learning vs. Neural Networks</vt:lpstr>
      <vt:lpstr>Slide 125</vt:lpstr>
      <vt:lpstr>Slide 126</vt:lpstr>
      <vt:lpstr>Google colab</vt:lpstr>
      <vt:lpstr>Slide 128</vt:lpstr>
      <vt:lpstr>Slide 129</vt:lpstr>
      <vt:lpstr>Slide 130</vt:lpstr>
      <vt:lpstr>Slide 131</vt:lpstr>
      <vt:lpstr>Slide 132</vt:lpstr>
      <vt:lpstr>Slide 133</vt:lpstr>
      <vt:lpstr>Google colaboratory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IIT-Server</dc:creator>
  <cp:lastModifiedBy>HP</cp:lastModifiedBy>
  <cp:revision>256</cp:revision>
  <dcterms:created xsi:type="dcterms:W3CDTF">2022-04-11T06:48:17Z</dcterms:created>
  <dcterms:modified xsi:type="dcterms:W3CDTF">2022-05-23T01:23:35Z</dcterms:modified>
</cp:coreProperties>
</file>